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44" r:id="rId4"/>
  </p:sldMasterIdLst>
  <p:notesMasterIdLst>
    <p:notesMasterId r:id="rId24"/>
  </p:notesMasterIdLst>
  <p:handoutMasterIdLst>
    <p:handoutMasterId r:id="rId25"/>
  </p:handoutMasterIdLst>
  <p:sldIdLst>
    <p:sldId id="256" r:id="rId5"/>
    <p:sldId id="276" r:id="rId6"/>
    <p:sldId id="258" r:id="rId7"/>
    <p:sldId id="260" r:id="rId8"/>
    <p:sldId id="275" r:id="rId9"/>
    <p:sldId id="277" r:id="rId10"/>
    <p:sldId id="278" r:id="rId11"/>
    <p:sldId id="281" r:id="rId12"/>
    <p:sldId id="283" r:id="rId13"/>
    <p:sldId id="282" r:id="rId14"/>
    <p:sldId id="286" r:id="rId15"/>
    <p:sldId id="279" r:id="rId16"/>
    <p:sldId id="280" r:id="rId17"/>
    <p:sldId id="284" r:id="rId18"/>
    <p:sldId id="288" r:id="rId19"/>
    <p:sldId id="289" r:id="rId20"/>
    <p:sldId id="290" r:id="rId21"/>
    <p:sldId id="291" r:id="rId22"/>
    <p:sldId id="29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5033" autoAdjust="0"/>
  </p:normalViewPr>
  <p:slideViewPr>
    <p:cSldViewPr snapToGrid="0" snapToObjects="1">
      <p:cViewPr varScale="1">
        <p:scale>
          <a:sx n="114" d="100"/>
          <a:sy n="114" d="100"/>
        </p:scale>
        <p:origin x="30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81A9-CFC2-4640-899E-DD3E177BE50A}" type="datetimeFigureOut">
              <a:rPr lang="en-US" smtClean="0"/>
              <a:t>5/16/2022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605DA-80A8-4B7B-B889-6C5700BB4C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50F4-C55A-473A-A70B-4B042EF011A9}" type="datetimeFigureOut">
              <a:rPr lang="en-US" smtClean="0"/>
              <a:t>5/16/2022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44625-0ADF-4414-89A2-9E135F0C84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031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ight sky with mountains far away on the horizon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848145"/>
            <a:ext cx="7197726" cy="2421464"/>
          </a:xfrm>
        </p:spPr>
        <p:txBody>
          <a:bodyPr>
            <a:normAutofit/>
          </a:bodyPr>
          <a:lstStyle/>
          <a:p>
            <a:r>
              <a:rPr lang="en-US" b="1" dirty="0"/>
              <a:t>Ocean exploration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7321" y="3340428"/>
            <a:ext cx="3022804" cy="21124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Reznicencu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sergiu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Vlascenco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Daniel-Marian</a:t>
            </a:r>
          </a:p>
          <a:p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Rotaru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Catalin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Negru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Bogdan</a:t>
            </a:r>
          </a:p>
          <a:p>
            <a:r>
              <a:rPr lang="it-IT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Teo caragea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D0233008-06A2-4ACA-898A-C67DC128F0A2}"/>
              </a:ext>
            </a:extLst>
          </p:cNvPr>
          <p:cNvSpPr txBox="1">
            <a:spLocks/>
          </p:cNvSpPr>
          <p:nvPr/>
        </p:nvSpPr>
        <p:spPr>
          <a:xfrm>
            <a:off x="4144160" y="3340428"/>
            <a:ext cx="3686933" cy="2112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Elena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matei</a:t>
            </a:r>
            <a:endParaRPr lang="it-IT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it-IT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Barbu David</a:t>
            </a:r>
          </a:p>
          <a:p>
            <a:r>
              <a:rPr lang="it-IT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Gurzu Antonio</a:t>
            </a:r>
          </a:p>
          <a:p>
            <a:r>
              <a:rPr lang="it-IT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Andronie Iustinian</a:t>
            </a: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7C1ADA-543B-4199-9DDE-676233BE37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285" y="376579"/>
            <a:ext cx="5855866" cy="61048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1F7AE7-1610-45C8-98BF-8AD24746A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251" y="1195074"/>
            <a:ext cx="5353797" cy="44678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93764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43591-C3A2-44FD-98BB-6362C824F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524" y="466288"/>
            <a:ext cx="4053979" cy="5925423"/>
          </a:xfrm>
        </p:spPr>
        <p:txBody>
          <a:bodyPr>
            <a:normAutofit/>
          </a:bodyPr>
          <a:lstStyle/>
          <a:p>
            <a:r>
              <a:rPr lang="ro-RO" dirty="0"/>
              <a:t>Pentru a simula fizica apei și pentru a „desfășura” plantele cat mai repede am adăugat un parametru de gravitație.</a:t>
            </a:r>
          </a:p>
          <a:p>
            <a:r>
              <a:rPr lang="ro-RO" dirty="0"/>
              <a:t>Acesta de fapt simulează efectul principiului lui Arhimede.</a:t>
            </a:r>
          </a:p>
          <a:p>
            <a:r>
              <a:rPr lang="ro-RO" dirty="0"/>
              <a:t>Pentru fiecare punct este aplicata o forță pe verticala în sus ce depinde de „adâncimea” acelui punct.</a:t>
            </a:r>
          </a:p>
          <a:p>
            <a:r>
              <a:rPr lang="ro-RO" dirty="0"/>
              <a:t>Relația este una invers liniara. Cu cat punctul este mai departe de fundul oceanului cu atât scade puterea forței care trage punctul in sus.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41EFAA-A125-4DEE-8ED9-8314CF26D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970" y="1333150"/>
            <a:ext cx="6226506" cy="376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766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E4C12-7659-4591-A8B8-EE87B56DD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Terrain</a:t>
            </a:r>
            <a:r>
              <a:rPr lang="ro-RO" dirty="0"/>
              <a:t>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0C14C-5BF3-45BB-9621-29B8D4421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o-RO" dirty="0"/>
              <a:t>Algoritmul de </a:t>
            </a:r>
            <a:r>
              <a:rPr lang="ro-RO" dirty="0" err="1"/>
              <a:t>Marching</a:t>
            </a:r>
            <a:r>
              <a:rPr lang="ro-RO" dirty="0"/>
              <a:t> </a:t>
            </a:r>
            <a:r>
              <a:rPr lang="ro-RO" dirty="0" err="1"/>
              <a:t>Cubes</a:t>
            </a:r>
            <a:r>
              <a:rPr lang="ro-RO" dirty="0"/>
              <a:t> este utilizat într-o clasa de generare a </a:t>
            </a:r>
            <a:r>
              <a:rPr lang="ro-RO" dirty="0" err="1"/>
              <a:t>chunk</a:t>
            </a:r>
            <a:r>
              <a:rPr lang="ro-RO" dirty="0"/>
              <a:t>-urilor pentru teren.</a:t>
            </a:r>
          </a:p>
          <a:p>
            <a:r>
              <a:rPr lang="ro-RO" dirty="0"/>
              <a:t>O variabilă controlează step </a:t>
            </a:r>
            <a:r>
              <a:rPr lang="ro-RO" dirty="0" err="1"/>
              <a:t>size-ul</a:t>
            </a:r>
            <a:r>
              <a:rPr lang="ro-RO" dirty="0"/>
              <a:t> terenului – folosit pentru aspectul de terasare</a:t>
            </a:r>
          </a:p>
          <a:p>
            <a:r>
              <a:rPr lang="ro-RO" dirty="0"/>
              <a:t>Alte variabile controlează:</a:t>
            </a:r>
          </a:p>
          <a:p>
            <a:pPr lvl="1"/>
            <a:r>
              <a:rPr lang="ro-RO" dirty="0"/>
              <a:t>Lungimea bazei unui </a:t>
            </a:r>
            <a:r>
              <a:rPr lang="ro-RO" dirty="0" err="1"/>
              <a:t>chunk</a:t>
            </a:r>
            <a:endParaRPr lang="ro-RO" dirty="0"/>
          </a:p>
          <a:p>
            <a:pPr lvl="1"/>
            <a:r>
              <a:rPr lang="ro-RO" dirty="0"/>
              <a:t>Înălțimea</a:t>
            </a:r>
          </a:p>
          <a:p>
            <a:pPr lvl="1"/>
            <a:r>
              <a:rPr lang="ro-RO" dirty="0"/>
              <a:t>Raza de încărcare (se face într-un cerc)</a:t>
            </a:r>
          </a:p>
          <a:p>
            <a:r>
              <a:rPr lang="ro-RO" dirty="0" err="1"/>
              <a:t>Chunkurile</a:t>
            </a:r>
            <a:r>
              <a:rPr lang="ro-RO" dirty="0"/>
              <a:t> nu sunt distruse în întregime ci la dezactivare sunt salvate într-un cache de unde vor fi reîncărcate la comanda.</a:t>
            </a:r>
          </a:p>
          <a:p>
            <a:r>
              <a:rPr lang="ro-RO" dirty="0"/>
              <a:t>Fiecare </a:t>
            </a:r>
            <a:r>
              <a:rPr lang="ro-RO" dirty="0" err="1"/>
              <a:t>chunk</a:t>
            </a:r>
            <a:r>
              <a:rPr lang="ro-RO" dirty="0"/>
              <a:t> are un </a:t>
            </a:r>
            <a:r>
              <a:rPr lang="ro-RO" dirty="0" err="1"/>
              <a:t>mesh</a:t>
            </a:r>
            <a:r>
              <a:rPr lang="ro-RO" dirty="0"/>
              <a:t> atribuit și un </a:t>
            </a:r>
            <a:r>
              <a:rPr lang="ro-RO" dirty="0" err="1"/>
              <a:t>collider</a:t>
            </a:r>
            <a:r>
              <a:rPr lang="ro-RO" dirty="0"/>
              <a:t> format din acel </a:t>
            </a:r>
            <a:r>
              <a:rPr lang="ro-RO" dirty="0" err="1"/>
              <a:t>mesh</a:t>
            </a:r>
            <a:r>
              <a:rPr lang="ro-RO" dirty="0"/>
              <a:t>. Astfel vehiculul poate </a:t>
            </a:r>
            <a:r>
              <a:rPr lang="ro-RO" dirty="0" err="1"/>
              <a:t>interactiona</a:t>
            </a:r>
            <a:r>
              <a:rPr lang="ro-RO" dirty="0"/>
              <a:t> cu „pământul”</a:t>
            </a:r>
          </a:p>
        </p:txBody>
      </p:sp>
    </p:spTree>
    <p:extLst>
      <p:ext uri="{BB962C8B-B14F-4D97-AF65-F5344CB8AC3E}">
        <p14:creationId xmlns:p14="http://schemas.microsoft.com/office/powerpoint/2010/main" val="3430766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02D1F-F155-4AB9-8BDA-2094541658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604433"/>
            <a:ext cx="10131425" cy="4133637"/>
          </a:xfrm>
        </p:spPr>
        <p:txBody>
          <a:bodyPr>
            <a:normAutofit/>
          </a:bodyPr>
          <a:lstStyle/>
          <a:p>
            <a:r>
              <a:rPr lang="ro-RO" dirty="0"/>
              <a:t>În același algoritm este suprapus un </a:t>
            </a:r>
            <a:r>
              <a:rPr lang="ro-RO" dirty="0" err="1"/>
              <a:t>engine</a:t>
            </a:r>
            <a:r>
              <a:rPr lang="ro-RO" dirty="0"/>
              <a:t> de plasare a plantelor în poziții random.</a:t>
            </a:r>
          </a:p>
          <a:p>
            <a:r>
              <a:rPr lang="ro-RO" dirty="0"/>
              <a:t>Câteva variabile controlează comportamentul algoritmului:</a:t>
            </a:r>
          </a:p>
          <a:p>
            <a:pPr lvl="1"/>
            <a:r>
              <a:rPr lang="ro-RO" dirty="0"/>
              <a:t>Plante per </a:t>
            </a:r>
            <a:r>
              <a:rPr lang="ro-RO" dirty="0" err="1"/>
              <a:t>chunk</a:t>
            </a:r>
            <a:endParaRPr lang="ro-RO" dirty="0"/>
          </a:p>
          <a:p>
            <a:pPr lvl="1"/>
            <a:r>
              <a:rPr lang="ro-RO" dirty="0"/>
              <a:t>Raza de încărcare a plantelor</a:t>
            </a:r>
          </a:p>
          <a:p>
            <a:r>
              <a:rPr lang="ro-RO" dirty="0"/>
              <a:t>Implementare</a:t>
            </a:r>
          </a:p>
          <a:p>
            <a:pPr lvl="1"/>
            <a:r>
              <a:rPr lang="ro-RO" dirty="0"/>
              <a:t>Algoritmul folosește Ray </a:t>
            </a:r>
            <a:r>
              <a:rPr lang="ro-RO" dirty="0" err="1"/>
              <a:t>Tracing</a:t>
            </a:r>
            <a:endParaRPr lang="ro-RO" dirty="0"/>
          </a:p>
          <a:p>
            <a:pPr lvl="1"/>
            <a:r>
              <a:rPr lang="ro-RO" dirty="0"/>
              <a:t>Vehiculul are atribuit un </a:t>
            </a:r>
            <a:r>
              <a:rPr lang="ro-RO" dirty="0" err="1"/>
              <a:t>tag</a:t>
            </a:r>
            <a:r>
              <a:rPr lang="ro-RO" dirty="0"/>
              <a:t> special</a:t>
            </a:r>
          </a:p>
          <a:p>
            <a:pPr lvl="1"/>
            <a:r>
              <a:rPr lang="ro-RO" dirty="0"/>
              <a:t>În funcție de parametrii setați si pentru fiecare </a:t>
            </a:r>
            <a:r>
              <a:rPr lang="ro-RO" dirty="0" err="1"/>
              <a:t>chunk</a:t>
            </a:r>
            <a:r>
              <a:rPr lang="ro-RO" dirty="0"/>
              <a:t> apropiat sunt trimise raze de la înălțimea maxima a unui </a:t>
            </a:r>
            <a:r>
              <a:rPr lang="ro-RO" dirty="0" err="1"/>
              <a:t>chunk</a:t>
            </a:r>
            <a:r>
              <a:rPr lang="ro-RO" dirty="0"/>
              <a:t> in jos. La vectorul direcție „jos” este adăugat un vector</a:t>
            </a:r>
            <a:r>
              <a:rPr lang="en-US" dirty="0"/>
              <a:t> aleator </a:t>
            </a:r>
            <a:r>
              <a:rPr lang="ro-RO" dirty="0"/>
              <a:t>î</a:t>
            </a:r>
            <a:r>
              <a:rPr lang="en-US" dirty="0"/>
              <a:t>n a</a:t>
            </a:r>
            <a:r>
              <a:rPr lang="ro-RO" dirty="0"/>
              <a:t>ș</a:t>
            </a:r>
            <a:r>
              <a:rPr lang="en-US" dirty="0"/>
              <a:t>a </a:t>
            </a:r>
            <a:r>
              <a:rPr lang="en-US" dirty="0" err="1"/>
              <a:t>fel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nc</a:t>
            </a:r>
            <a:r>
              <a:rPr lang="ro-RO" dirty="0"/>
              <a:t>â</a:t>
            </a:r>
            <a:r>
              <a:rPr lang="en-US" dirty="0"/>
              <a:t>t </a:t>
            </a:r>
            <a:r>
              <a:rPr lang="en-US" dirty="0" err="1"/>
              <a:t>este</a:t>
            </a:r>
            <a:r>
              <a:rPr lang="en-US" dirty="0"/>
              <a:t> p</a:t>
            </a:r>
            <a:r>
              <a:rPr lang="ro-RO" dirty="0"/>
              <a:t>ă</a:t>
            </a:r>
            <a:r>
              <a:rPr lang="en-US" dirty="0" err="1"/>
              <a:t>strat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direc</a:t>
            </a:r>
            <a:r>
              <a:rPr lang="ro-RO" dirty="0"/>
              <a:t>ț</a:t>
            </a:r>
            <a:r>
              <a:rPr lang="en-US" dirty="0" err="1"/>
              <a:t>ia</a:t>
            </a:r>
            <a:r>
              <a:rPr lang="en-US" dirty="0"/>
              <a:t> general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/>
              <a:t>n </a:t>
            </a:r>
            <a:r>
              <a:rPr lang="en-US" dirty="0" err="1"/>
              <a:t>jos</a:t>
            </a:r>
            <a:endParaRPr lang="en-US" dirty="0"/>
          </a:p>
          <a:p>
            <a:pPr lvl="1"/>
            <a:r>
              <a:rPr lang="en-US" dirty="0"/>
              <a:t>Se </a:t>
            </a:r>
            <a:r>
              <a:rPr lang="en-US" dirty="0" err="1"/>
              <a:t>evit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punctul</a:t>
            </a:r>
            <a:r>
              <a:rPr lang="en-US" dirty="0"/>
              <a:t> </a:t>
            </a:r>
            <a:r>
              <a:rPr lang="en-US" dirty="0" err="1"/>
              <a:t>calculat</a:t>
            </a:r>
            <a:r>
              <a:rPr lang="en-US" dirty="0"/>
              <a:t> </a:t>
            </a:r>
            <a:r>
              <a:rPr lang="en-US" dirty="0" err="1"/>
              <a:t>dac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suprafa</a:t>
            </a:r>
            <a:r>
              <a:rPr lang="ro-RO" dirty="0"/>
              <a:t>ț</a:t>
            </a:r>
            <a:r>
              <a:rPr lang="en-US" dirty="0"/>
              <a:t>a </a:t>
            </a:r>
            <a:r>
              <a:rPr lang="en-US" dirty="0" err="1"/>
              <a:t>lovit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cea</a:t>
            </a:r>
            <a:r>
              <a:rPr lang="en-US" dirty="0"/>
              <a:t> a </a:t>
            </a:r>
            <a:r>
              <a:rPr lang="en-US" dirty="0" err="1"/>
              <a:t>vehiculului</a:t>
            </a:r>
            <a:endParaRPr lang="ro-RO" dirty="0"/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2143342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A8A1D-523C-4E87-B1DF-56894895E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Particle</a:t>
            </a:r>
            <a:r>
              <a:rPr lang="ro-RO" dirty="0"/>
              <a:t> </a:t>
            </a:r>
            <a:r>
              <a:rPr lang="ro-RO" dirty="0" err="1"/>
              <a:t>system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B6415-7C02-48A8-BD90-3792ADAFE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4876100" cy="4106333"/>
          </a:xfrm>
        </p:spPr>
        <p:txBody>
          <a:bodyPr>
            <a:normAutofit/>
          </a:bodyPr>
          <a:lstStyle/>
          <a:p>
            <a:r>
              <a:rPr lang="ro-RO" dirty="0"/>
              <a:t>Pentru a simula tulburările create în apă de elicea submarinului am folosit un sistem de particule.</a:t>
            </a:r>
          </a:p>
          <a:p>
            <a:r>
              <a:rPr lang="ro-RO" dirty="0"/>
              <a:t>Am setat conul în care sunt create particulele să corespundă cu forma motorului din </a:t>
            </a:r>
            <a:r>
              <a:rPr lang="ro-RO" dirty="0" err="1"/>
              <a:t>asset</a:t>
            </a:r>
            <a:r>
              <a:rPr lang="ro-RO" dirty="0"/>
              <a:t>.</a:t>
            </a:r>
          </a:p>
          <a:p>
            <a:r>
              <a:rPr lang="ro-RO" dirty="0" err="1"/>
              <a:t>Comportamenul</a:t>
            </a:r>
            <a:r>
              <a:rPr lang="ro-RO" dirty="0"/>
              <a:t> particulelor este setat pe </a:t>
            </a:r>
            <a:r>
              <a:rPr lang="ro-RO" dirty="0" err="1"/>
              <a:t>Loop</a:t>
            </a:r>
            <a:r>
              <a:rPr lang="ro-RO" dirty="0"/>
              <a:t> și nu Random pentru a simula un vortex</a:t>
            </a:r>
          </a:p>
          <a:p>
            <a:r>
              <a:rPr lang="ro-RO" dirty="0"/>
              <a:t>De</a:t>
            </a:r>
            <a:r>
              <a:rPr lang="en-US" dirty="0"/>
              <a:t> </a:t>
            </a:r>
            <a:r>
              <a:rPr lang="ro-RO" dirty="0"/>
              <a:t>asemenea avem activată proprietatea de „Size over Lifetime”. În acest mod reducem dimensiunea vortexului pe măsura ce nava se îndepărtează.</a:t>
            </a:r>
          </a:p>
          <a:p>
            <a:endParaRPr lang="ro-RO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2F8622-3CA0-4AF0-BEBD-7D4D51742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7737" y="2290194"/>
            <a:ext cx="6167674" cy="288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597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536ECA5-140F-47C3-A7EE-08F502BE6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Rendering - </a:t>
            </a:r>
            <a:r>
              <a:rPr lang="en-US" dirty="0" err="1"/>
              <a:t>CAustics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5D78298-9FC8-4C21-835F-FC9750AFD4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125918" y="2150534"/>
            <a:ext cx="2762153" cy="3649133"/>
          </a:xfr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4E8A367-B82B-4289-902B-BD27E7164A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72670" y="2150534"/>
            <a:ext cx="5723965" cy="4097866"/>
          </a:xfrm>
        </p:spPr>
        <p:txBody>
          <a:bodyPr/>
          <a:lstStyle/>
          <a:p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simula</a:t>
            </a:r>
            <a:r>
              <a:rPr lang="en-US" dirty="0"/>
              <a:t> </a:t>
            </a:r>
            <a:r>
              <a:rPr lang="en-US" dirty="0" err="1"/>
              <a:t>causticele</a:t>
            </a:r>
            <a:r>
              <a:rPr lang="en-US" dirty="0"/>
              <a:t> </a:t>
            </a:r>
            <a:r>
              <a:rPr lang="en-US" dirty="0" err="1"/>
              <a:t>subacvatice</a:t>
            </a:r>
            <a:r>
              <a:rPr lang="en-US" dirty="0"/>
              <a:t> am </a:t>
            </a:r>
            <a:r>
              <a:rPr lang="en-US" dirty="0" err="1"/>
              <a:t>folosit</a:t>
            </a:r>
            <a:r>
              <a:rPr lang="en-US" dirty="0"/>
              <a:t> URP (Universal Render Pipeline) </a:t>
            </a:r>
            <a:r>
              <a:rPr lang="en-US" dirty="0" err="1"/>
              <a:t>si</a:t>
            </a:r>
            <a:r>
              <a:rPr lang="en-US" dirty="0"/>
              <a:t> am </a:t>
            </a:r>
            <a:r>
              <a:rPr lang="en-US" dirty="0" err="1"/>
              <a:t>creat</a:t>
            </a:r>
            <a:r>
              <a:rPr lang="en-US" dirty="0"/>
              <a:t> un </a:t>
            </a:r>
            <a:r>
              <a:rPr lang="en-US" dirty="0" err="1"/>
              <a:t>nou</a:t>
            </a:r>
            <a:r>
              <a:rPr lang="en-US" dirty="0"/>
              <a:t> shader.</a:t>
            </a:r>
          </a:p>
          <a:p>
            <a:r>
              <a:rPr lang="en-US" dirty="0"/>
              <a:t>Initial am </a:t>
            </a:r>
            <a:r>
              <a:rPr lang="en-US" dirty="0" err="1"/>
              <a:t>creat</a:t>
            </a:r>
            <a:r>
              <a:rPr lang="en-US" dirty="0"/>
              <a:t> o </a:t>
            </a:r>
            <a:r>
              <a:rPr lang="en-US" dirty="0" err="1"/>
              <a:t>functie</a:t>
            </a:r>
            <a:r>
              <a:rPr lang="en-US" dirty="0"/>
              <a:t> custom care </a:t>
            </a:r>
            <a:r>
              <a:rPr lang="en-US" dirty="0" err="1"/>
              <a:t>foloseste</a:t>
            </a:r>
            <a:r>
              <a:rPr lang="en-US" dirty="0"/>
              <a:t> </a:t>
            </a:r>
            <a:r>
              <a:rPr lang="en-US" dirty="0" err="1"/>
              <a:t>nodurile</a:t>
            </a:r>
            <a:r>
              <a:rPr lang="en-US" dirty="0"/>
              <a:t> Rotate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Triplanar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afisarea</a:t>
            </a:r>
            <a:r>
              <a:rPr lang="en-US" dirty="0"/>
              <a:t>, </a:t>
            </a:r>
            <a:r>
              <a:rPr lang="en-US" dirty="0" err="1"/>
              <a:t>rotirea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miscarea</a:t>
            </a:r>
            <a:r>
              <a:rPr lang="en-US" dirty="0"/>
              <a:t> </a:t>
            </a:r>
            <a:r>
              <a:rPr lang="en-US" dirty="0" err="1"/>
              <a:t>texturii</a:t>
            </a:r>
            <a:r>
              <a:rPr lang="en-US" dirty="0"/>
              <a:t> </a:t>
            </a:r>
            <a:r>
              <a:rPr lang="en-US" dirty="0" err="1"/>
              <a:t>causticelor</a:t>
            </a:r>
            <a:r>
              <a:rPr lang="en-US" dirty="0"/>
              <a:t>.</a:t>
            </a:r>
          </a:p>
          <a:p>
            <a:r>
              <a:rPr lang="en-US" dirty="0"/>
              <a:t>Am </a:t>
            </a:r>
            <a:r>
              <a:rPr lang="en-US" dirty="0" err="1"/>
              <a:t>creat</a:t>
            </a:r>
            <a:r>
              <a:rPr lang="en-US" dirty="0"/>
              <a:t> un </a:t>
            </a:r>
            <a:r>
              <a:rPr lang="en-US" dirty="0" err="1"/>
              <a:t>nou</a:t>
            </a:r>
            <a:r>
              <a:rPr lang="en-US" dirty="0"/>
              <a:t> material pe care l-am </a:t>
            </a:r>
            <a:r>
              <a:rPr lang="en-US" dirty="0" err="1"/>
              <a:t>atribuit</a:t>
            </a:r>
            <a:r>
              <a:rPr lang="en-US" dirty="0"/>
              <a:t> shader-</a:t>
            </a:r>
            <a:r>
              <a:rPr lang="en-US" dirty="0" err="1"/>
              <a:t>ului</a:t>
            </a:r>
            <a:r>
              <a:rPr lang="en-US" dirty="0"/>
              <a:t> </a:t>
            </a:r>
            <a:r>
              <a:rPr lang="en-US" dirty="0" err="1"/>
              <a:t>creat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l-am </a:t>
            </a:r>
            <a:r>
              <a:rPr lang="en-US" dirty="0" err="1"/>
              <a:t>aplicat</a:t>
            </a:r>
            <a:r>
              <a:rPr lang="en-US" dirty="0"/>
              <a:t> pe un cub.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858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AE21E-24F4-416E-8B8C-95DEC0BD14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2" y="1783727"/>
            <a:ext cx="4995334" cy="3649134"/>
          </a:xfrm>
        </p:spPr>
        <p:txBody>
          <a:bodyPr/>
          <a:lstStyle/>
          <a:p>
            <a:r>
              <a:rPr lang="en-US" dirty="0"/>
              <a:t>Am </a:t>
            </a:r>
            <a:r>
              <a:rPr lang="en-US" dirty="0" err="1"/>
              <a:t>adaugat</a:t>
            </a:r>
            <a:r>
              <a:rPr lang="en-US" dirty="0"/>
              <a:t>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atribute</a:t>
            </a:r>
            <a:r>
              <a:rPr lang="en-US" dirty="0"/>
              <a:t> precum brightness, distortion </a:t>
            </a:r>
            <a:r>
              <a:rPr lang="en-US" dirty="0" err="1"/>
              <a:t>si</a:t>
            </a:r>
            <a:r>
              <a:rPr lang="en-US" dirty="0"/>
              <a:t> noise.</a:t>
            </a:r>
          </a:p>
          <a:p>
            <a:r>
              <a:rPr lang="en-US" dirty="0"/>
              <a:t>Am </a:t>
            </a:r>
            <a:r>
              <a:rPr lang="en-US" dirty="0" err="1"/>
              <a:t>creat</a:t>
            </a:r>
            <a:r>
              <a:rPr lang="en-US" dirty="0"/>
              <a:t> o </a:t>
            </a:r>
            <a:r>
              <a:rPr lang="en-US" dirty="0" err="1"/>
              <a:t>noua</a:t>
            </a:r>
            <a:r>
              <a:rPr lang="en-US" dirty="0"/>
              <a:t> </a:t>
            </a:r>
            <a:r>
              <a:rPr lang="en-US" dirty="0" err="1"/>
              <a:t>functie</a:t>
            </a:r>
            <a:r>
              <a:rPr lang="en-US" dirty="0"/>
              <a:t> care </a:t>
            </a:r>
            <a:r>
              <a:rPr lang="en-US" dirty="0" err="1"/>
              <a:t>actualizeaza</a:t>
            </a:r>
            <a:r>
              <a:rPr lang="en-US" dirty="0"/>
              <a:t> </a:t>
            </a:r>
            <a:r>
              <a:rPr lang="en-US" dirty="0" err="1"/>
              <a:t>textura</a:t>
            </a:r>
            <a:r>
              <a:rPr lang="en-US" dirty="0"/>
              <a:t> in </a:t>
            </a:r>
            <a:r>
              <a:rPr lang="en-US" dirty="0" err="1"/>
              <a:t>functie</a:t>
            </a:r>
            <a:r>
              <a:rPr lang="en-US" dirty="0"/>
              <a:t> de lumina </a:t>
            </a:r>
            <a:r>
              <a:rPr lang="en-US" dirty="0" err="1"/>
              <a:t>si</a:t>
            </a:r>
            <a:r>
              <a:rPr lang="en-US" dirty="0"/>
              <a:t> lumina </a:t>
            </a:r>
            <a:r>
              <a:rPr lang="en-US" dirty="0" err="1"/>
              <a:t>ambientala</a:t>
            </a:r>
            <a:r>
              <a:rPr lang="en-US" dirty="0"/>
              <a:t>, </a:t>
            </a:r>
            <a:r>
              <a:rPr lang="en-US" dirty="0" err="1"/>
              <a:t>directia</a:t>
            </a:r>
            <a:r>
              <a:rPr lang="en-US" dirty="0"/>
              <a:t> </a:t>
            </a:r>
            <a:r>
              <a:rPr lang="en-US" dirty="0" err="1"/>
              <a:t>acesteia</a:t>
            </a:r>
            <a:r>
              <a:rPr lang="en-US" dirty="0"/>
              <a:t>, </a:t>
            </a:r>
            <a:r>
              <a:rPr lang="en-US" dirty="0" err="1"/>
              <a:t>distanta</a:t>
            </a:r>
            <a:r>
              <a:rPr lang="en-US" dirty="0"/>
              <a:t> de </a:t>
            </a:r>
            <a:r>
              <a:rPr lang="en-US" dirty="0" err="1"/>
              <a:t>atenuare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umbre</a:t>
            </a:r>
            <a:r>
              <a:rPr lang="en-US" dirty="0"/>
              <a:t>.</a:t>
            </a:r>
          </a:p>
          <a:p>
            <a:r>
              <a:rPr lang="en-US" dirty="0"/>
              <a:t>In final am </a:t>
            </a:r>
            <a:r>
              <a:rPr lang="en-US" dirty="0" err="1"/>
              <a:t>ajustat</a:t>
            </a:r>
            <a:r>
              <a:rPr lang="en-US" dirty="0"/>
              <a:t> </a:t>
            </a:r>
            <a:r>
              <a:rPr lang="en-US" dirty="0" err="1"/>
              <a:t>valorile</a:t>
            </a:r>
            <a:r>
              <a:rPr lang="en-US" dirty="0"/>
              <a:t> </a:t>
            </a:r>
            <a:r>
              <a:rPr lang="en-US" dirty="0" err="1"/>
              <a:t>parametrilor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  a </a:t>
            </a:r>
            <a:r>
              <a:rPr lang="en-US" dirty="0" err="1"/>
              <a:t>obtine</a:t>
            </a:r>
            <a:r>
              <a:rPr lang="en-US" dirty="0"/>
              <a:t> un </a:t>
            </a:r>
            <a:r>
              <a:rPr lang="en-US" dirty="0" err="1"/>
              <a:t>efect</a:t>
            </a:r>
            <a:r>
              <a:rPr lang="en-US" dirty="0"/>
              <a:t> cat </a:t>
            </a:r>
            <a:r>
              <a:rPr lang="en-US" dirty="0" err="1"/>
              <a:t>mai</a:t>
            </a:r>
            <a:r>
              <a:rPr lang="en-US" dirty="0"/>
              <a:t> realist.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E02E39E-D769-4FD3-8A8A-25655393CE1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453810" y="1967753"/>
            <a:ext cx="6472498" cy="2922494"/>
          </a:xfrm>
        </p:spPr>
      </p:pic>
    </p:spTree>
    <p:extLst>
      <p:ext uri="{BB962C8B-B14F-4D97-AF65-F5344CB8AC3E}">
        <p14:creationId xmlns:p14="http://schemas.microsoft.com/office/powerpoint/2010/main" val="2537291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6DC55-0A88-4F26-8C26-F1CF43C55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surface shader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5F93A-C970-48EB-BB58-F872E39F1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799" y="2085508"/>
            <a:ext cx="5659772" cy="4267133"/>
          </a:xfrm>
        </p:spPr>
        <p:txBody>
          <a:bodyPr/>
          <a:lstStyle/>
          <a:p>
            <a:r>
              <a:rPr lang="en-US" dirty="0"/>
              <a:t>Am </a:t>
            </a:r>
            <a:r>
              <a:rPr lang="en-US" dirty="0" err="1"/>
              <a:t>dezvoltat</a:t>
            </a:r>
            <a:r>
              <a:rPr lang="en-US" dirty="0"/>
              <a:t> un shader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simula</a:t>
            </a:r>
            <a:r>
              <a:rPr lang="en-US" dirty="0"/>
              <a:t> </a:t>
            </a:r>
            <a:r>
              <a:rPr lang="en-US" dirty="0" err="1"/>
              <a:t>suprafa</a:t>
            </a:r>
            <a:r>
              <a:rPr lang="ro-RO" dirty="0"/>
              <a:t>ț</a:t>
            </a:r>
            <a:r>
              <a:rPr lang="en-US" dirty="0"/>
              <a:t>a </a:t>
            </a:r>
            <a:r>
              <a:rPr lang="en-US" dirty="0" err="1"/>
              <a:t>apei</a:t>
            </a:r>
            <a:r>
              <a:rPr lang="en-US" dirty="0"/>
              <a:t> a</a:t>
            </a:r>
            <a:r>
              <a:rPr lang="ro-RO" dirty="0"/>
              <a:t>ș</a:t>
            </a:r>
            <a:r>
              <a:rPr lang="en-US" dirty="0"/>
              <a:t>a cum e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vazut</a:t>
            </a:r>
            <a:r>
              <a:rPr lang="ro-RO" dirty="0"/>
              <a:t>ă</a:t>
            </a:r>
            <a:r>
              <a:rPr lang="en-US" dirty="0"/>
              <a:t> de </a:t>
            </a:r>
            <a:r>
              <a:rPr lang="en-US" dirty="0" err="1"/>
              <a:t>dedesubt</a:t>
            </a:r>
            <a:r>
              <a:rPr lang="en-US" dirty="0"/>
              <a:t>.</a:t>
            </a:r>
          </a:p>
          <a:p>
            <a:r>
              <a:rPr lang="en-US" dirty="0" err="1"/>
              <a:t>Shaderul</a:t>
            </a:r>
            <a:r>
              <a:rPr lang="en-US" dirty="0"/>
              <a:t> </a:t>
            </a:r>
            <a:r>
              <a:rPr lang="en-US" dirty="0" err="1"/>
              <a:t>folo</a:t>
            </a:r>
            <a:r>
              <a:rPr lang="ro-RO" dirty="0"/>
              <a:t>s</a:t>
            </a:r>
            <a:r>
              <a:rPr lang="en-US" dirty="0"/>
              <a:t>e</a:t>
            </a:r>
            <a:r>
              <a:rPr lang="ro-RO" dirty="0"/>
              <a:t>ș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legea</a:t>
            </a:r>
            <a:r>
              <a:rPr lang="en-US" dirty="0"/>
              <a:t> </a:t>
            </a:r>
            <a:r>
              <a:rPr lang="en-US" dirty="0" err="1"/>
              <a:t>lui</a:t>
            </a:r>
            <a:r>
              <a:rPr lang="en-US" dirty="0"/>
              <a:t> Snell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simula</a:t>
            </a:r>
            <a:r>
              <a:rPr lang="ro-RO" dirty="0"/>
              <a:t> </a:t>
            </a:r>
            <a:r>
              <a:rPr lang="en-US" dirty="0" err="1"/>
              <a:t>refrac</a:t>
            </a:r>
            <a:r>
              <a:rPr lang="ro-RO" dirty="0"/>
              <a:t>ț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apei</a:t>
            </a:r>
            <a:r>
              <a:rPr lang="en-US" dirty="0"/>
              <a:t>.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cerul</a:t>
            </a:r>
            <a:r>
              <a:rPr lang="en-US" dirty="0"/>
              <a:t> e </a:t>
            </a:r>
            <a:r>
              <a:rPr lang="en-US" dirty="0" err="1"/>
              <a:t>vizibil</a:t>
            </a:r>
            <a:r>
              <a:rPr lang="en-US" dirty="0"/>
              <a:t> p</a:t>
            </a:r>
            <a:r>
              <a:rPr lang="ro-RO" dirty="0"/>
              <a:t>â</a:t>
            </a:r>
            <a:r>
              <a:rPr lang="en-US" dirty="0"/>
              <a:t>n</a:t>
            </a:r>
            <a:r>
              <a:rPr lang="ro-RO" dirty="0"/>
              <a:t>ă</a:t>
            </a:r>
            <a:r>
              <a:rPr lang="en-US" dirty="0"/>
              <a:t> la </a:t>
            </a:r>
            <a:r>
              <a:rPr lang="en-US" dirty="0" err="1"/>
              <a:t>aprox</a:t>
            </a:r>
            <a:r>
              <a:rPr lang="en-US" dirty="0"/>
              <a:t>. 45° dup</a:t>
            </a:r>
            <a:r>
              <a:rPr lang="ro-RO" dirty="0"/>
              <a:t>ă</a:t>
            </a:r>
            <a:r>
              <a:rPr lang="en-US" dirty="0"/>
              <a:t> care </a:t>
            </a:r>
            <a:r>
              <a:rPr lang="en-US" dirty="0" err="1"/>
              <a:t>reflec</a:t>
            </a:r>
            <a:r>
              <a:rPr lang="ro-RO" dirty="0"/>
              <a:t>ț</a:t>
            </a:r>
            <a:r>
              <a:rPr lang="en-US" dirty="0" err="1"/>
              <a:t>ia</a:t>
            </a:r>
            <a:r>
              <a:rPr lang="en-US" dirty="0"/>
              <a:t> e total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ro-RO" dirty="0"/>
              <a:t>ș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suprafa</a:t>
            </a:r>
            <a:r>
              <a:rPr lang="ro-RO" dirty="0"/>
              <a:t>ț</a:t>
            </a:r>
            <a:r>
              <a:rPr lang="en-US" dirty="0"/>
              <a:t>a </a:t>
            </a:r>
            <a:r>
              <a:rPr lang="en-US" dirty="0" err="1"/>
              <a:t>apare</a:t>
            </a:r>
            <a:r>
              <a:rPr lang="en-US" dirty="0"/>
              <a:t> </a:t>
            </a:r>
            <a:r>
              <a:rPr lang="en-US" dirty="0" err="1"/>
              <a:t>opac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ro-RO" dirty="0"/>
              <a:t>ș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nchis</a:t>
            </a:r>
            <a:r>
              <a:rPr lang="ro-RO" dirty="0"/>
              <a:t>ă</a:t>
            </a:r>
            <a:r>
              <a:rPr lang="en-US" dirty="0"/>
              <a:t> la </a:t>
            </a:r>
            <a:r>
              <a:rPr lang="en-US" dirty="0" err="1"/>
              <a:t>culoare</a:t>
            </a:r>
            <a:r>
              <a:rPr lang="en-US" dirty="0"/>
              <a:t> (</a:t>
            </a:r>
            <a:r>
              <a:rPr lang="ro-RO" dirty="0"/>
              <a:t>î</a:t>
            </a:r>
            <a:r>
              <a:rPr lang="en-US" dirty="0" err="1"/>
              <a:t>ntruc</a:t>
            </a:r>
            <a:r>
              <a:rPr lang="ro-RO" dirty="0"/>
              <a:t>â</a:t>
            </a:r>
            <a:r>
              <a:rPr lang="en-US" dirty="0"/>
              <a:t>t reflect</a:t>
            </a:r>
            <a:r>
              <a:rPr lang="ro-RO" dirty="0"/>
              <a:t>ă</a:t>
            </a:r>
            <a:r>
              <a:rPr lang="en-US" dirty="0"/>
              <a:t> ad</a:t>
            </a:r>
            <a:r>
              <a:rPr lang="ro-RO" dirty="0"/>
              <a:t>â</a:t>
            </a:r>
            <a:r>
              <a:rPr lang="en-US" dirty="0" err="1"/>
              <a:t>ncimea</a:t>
            </a:r>
            <a:r>
              <a:rPr lang="en-US" dirty="0"/>
              <a:t> </a:t>
            </a:r>
            <a:r>
              <a:rPr lang="en-US" dirty="0" err="1"/>
              <a:t>oceanului</a:t>
            </a:r>
            <a:r>
              <a:rPr lang="en-US" dirty="0"/>
              <a:t>).</a:t>
            </a:r>
          </a:p>
          <a:p>
            <a:r>
              <a:rPr lang="ro-RO" dirty="0"/>
              <a:t>Î</a:t>
            </a:r>
            <a:r>
              <a:rPr lang="en-US" dirty="0"/>
              <a:t>n </a:t>
            </a:r>
            <a:r>
              <a:rPr lang="en-US" dirty="0" err="1"/>
              <a:t>acela</a:t>
            </a:r>
            <a:r>
              <a:rPr lang="ro-RO" dirty="0"/>
              <a:t>ș</a:t>
            </a:r>
            <a:r>
              <a:rPr lang="en-US" dirty="0" err="1"/>
              <a:t>i</a:t>
            </a:r>
            <a:r>
              <a:rPr lang="en-US" dirty="0"/>
              <a:t> shader am </a:t>
            </a:r>
            <a:r>
              <a:rPr lang="en-US" dirty="0" err="1"/>
              <a:t>simulat</a:t>
            </a:r>
            <a:r>
              <a:rPr lang="en-US" dirty="0"/>
              <a:t> </a:t>
            </a:r>
            <a:r>
              <a:rPr lang="en-US" dirty="0" err="1"/>
              <a:t>dou</a:t>
            </a:r>
            <a:r>
              <a:rPr lang="ro-RO" dirty="0"/>
              <a:t>ă</a:t>
            </a:r>
            <a:r>
              <a:rPr lang="en-US" dirty="0"/>
              <a:t> “</a:t>
            </a:r>
            <a:r>
              <a:rPr lang="en-US" dirty="0" err="1"/>
              <a:t>fronturi</a:t>
            </a:r>
            <a:r>
              <a:rPr lang="en-US" dirty="0"/>
              <a:t>” de </a:t>
            </a:r>
            <a:r>
              <a:rPr lang="en-US" dirty="0" err="1"/>
              <a:t>valuri</a:t>
            </a:r>
            <a:r>
              <a:rPr lang="en-US" dirty="0"/>
              <a:t> </a:t>
            </a:r>
            <a:r>
              <a:rPr lang="en-US" dirty="0" err="1"/>
              <a:t>suprapuse</a:t>
            </a:r>
            <a:r>
              <a:rPr lang="en-US" dirty="0"/>
              <a:t> de </a:t>
            </a:r>
            <a:r>
              <a:rPr lang="en-US" dirty="0" err="1"/>
              <a:t>magnitudini</a:t>
            </a:r>
            <a:r>
              <a:rPr lang="en-US" dirty="0"/>
              <a:t> </a:t>
            </a:r>
            <a:r>
              <a:rPr lang="en-US" dirty="0" err="1"/>
              <a:t>diferite</a:t>
            </a:r>
            <a:r>
              <a:rPr lang="en-US" dirty="0"/>
              <a:t>: </a:t>
            </a:r>
            <a:r>
              <a:rPr lang="en-US" dirty="0" err="1"/>
              <a:t>unul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detaliu</a:t>
            </a:r>
            <a:r>
              <a:rPr lang="en-US" dirty="0"/>
              <a:t> de </a:t>
            </a:r>
            <a:r>
              <a:rPr lang="en-US" dirty="0" err="1"/>
              <a:t>aproape</a:t>
            </a:r>
            <a:r>
              <a:rPr lang="en-US" dirty="0"/>
              <a:t> </a:t>
            </a:r>
            <a:r>
              <a:rPr lang="en-US" dirty="0" err="1"/>
              <a:t>iar</a:t>
            </a:r>
            <a:r>
              <a:rPr lang="en-US" dirty="0"/>
              <a:t> </a:t>
            </a:r>
            <a:r>
              <a:rPr lang="en-US" dirty="0" err="1"/>
              <a:t>cel</a:t>
            </a:r>
            <a:r>
              <a:rPr lang="ro-RO" dirty="0"/>
              <a:t>ă</a:t>
            </a:r>
            <a:r>
              <a:rPr lang="en-US" dirty="0" err="1"/>
              <a:t>lalt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detaliu</a:t>
            </a:r>
            <a:r>
              <a:rPr lang="en-US" dirty="0"/>
              <a:t> la </a:t>
            </a:r>
            <a:r>
              <a:rPr lang="en-US" dirty="0" err="1"/>
              <a:t>distan</a:t>
            </a:r>
            <a:r>
              <a:rPr lang="ro-RO" dirty="0" err="1"/>
              <a:t>ță</a:t>
            </a:r>
            <a:r>
              <a:rPr lang="en-US" dirty="0"/>
              <a:t>.</a:t>
            </a:r>
          </a:p>
          <a:p>
            <a:r>
              <a:rPr lang="en-US" dirty="0" err="1"/>
              <a:t>Shaderul</a:t>
            </a:r>
            <a:r>
              <a:rPr lang="en-US" dirty="0"/>
              <a:t> </a:t>
            </a:r>
            <a:r>
              <a:rPr lang="en-US" dirty="0" err="1"/>
              <a:t>opereaz</a:t>
            </a:r>
            <a:r>
              <a:rPr lang="ro-RO" dirty="0"/>
              <a:t>ă</a:t>
            </a:r>
            <a:r>
              <a:rPr lang="en-US" dirty="0"/>
              <a:t> pe tot </a:t>
            </a:r>
            <a:r>
              <a:rPr lang="en-US" dirty="0" err="1"/>
              <a:t>ecranul</a:t>
            </a:r>
            <a:r>
              <a:rPr lang="en-US" dirty="0"/>
              <a:t> </a:t>
            </a:r>
            <a:r>
              <a:rPr lang="en-US" dirty="0" err="1"/>
              <a:t>printr</a:t>
            </a:r>
            <a:r>
              <a:rPr lang="en-US" dirty="0"/>
              <a:t>-o </a:t>
            </a:r>
            <a:r>
              <a:rPr lang="en-US" dirty="0" err="1"/>
              <a:t>operatie</a:t>
            </a:r>
            <a:r>
              <a:rPr lang="en-US" dirty="0"/>
              <a:t> </a:t>
            </a:r>
            <a:r>
              <a:rPr lang="en-US" dirty="0" err="1"/>
              <a:t>Blit</a:t>
            </a:r>
            <a:r>
              <a:rPr lang="en-US" dirty="0"/>
              <a:t> care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integrat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/>
              <a:t>n URP </a:t>
            </a:r>
            <a:r>
              <a:rPr lang="en-US" dirty="0" err="1"/>
              <a:t>printr</a:t>
            </a:r>
            <a:r>
              <a:rPr lang="en-US" dirty="0"/>
              <a:t>-un script.</a:t>
            </a:r>
          </a:p>
          <a:p>
            <a:endParaRPr lang="en-US" dirty="0"/>
          </a:p>
          <a:p>
            <a:endParaRPr lang="en-US" dirty="0"/>
          </a:p>
          <a:p>
            <a:endParaRPr lang="ro-R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B70BDB-650B-4F76-9A98-5A8FA9FB9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9762" y="1663876"/>
            <a:ext cx="6058439" cy="405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328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BC76868-3A92-4824-9646-AB0EF8AA4C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2423098"/>
            <a:ext cx="5931016" cy="130578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242FCB0-EF21-464F-A526-31FF31637622}"/>
                  </a:ext>
                </a:extLst>
              </p:cNvPr>
              <p:cNvSpPr txBox="1"/>
              <p:nvPr/>
            </p:nvSpPr>
            <p:spPr>
              <a:xfrm>
                <a:off x="6538522" y="1187042"/>
                <a:ext cx="3194657" cy="5636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mtClean="0">
                          <a:latin typeface="Cambria Math" panose="02040503050406030204" pitchFamily="18" charset="0"/>
                        </a:rPr>
                        <m:t>c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os</m:t>
                      </m:r>
                      <m:d>
                        <m:dPr>
                          <m:ctrlPr>
                            <a:rPr lang="en-US" b="0" i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</m:d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ro-RO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𝑠𝑖𝑛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180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rad>
                    </m:oMath>
                  </m:oMathPara>
                </a14:m>
                <a:endParaRPr lang="ro-RO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242FCB0-EF21-464F-A526-31FF316376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8522" y="1187042"/>
                <a:ext cx="3194657" cy="563680"/>
              </a:xfrm>
              <a:prstGeom prst="rect">
                <a:avLst/>
              </a:prstGeom>
              <a:blipFill>
                <a:blip r:embed="rId3"/>
                <a:stretch>
                  <a:fillRect b="-2174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048AC0-8DBF-4C2F-8C32-702A5DDE24F9}"/>
                  </a:ext>
                </a:extLst>
              </p:cNvPr>
              <p:cNvSpPr txBox="1"/>
              <p:nvPr/>
            </p:nvSpPr>
            <p:spPr>
              <a:xfrm>
                <a:off x="83890" y="1427556"/>
                <a:ext cx="6132352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err="1"/>
                  <a:t>Deasupra</a:t>
                </a:r>
                <a:r>
                  <a:rPr lang="en-US" dirty="0"/>
                  <a:t> </a:t>
                </a:r>
                <a:r>
                  <a:rPr lang="en-US" dirty="0" err="1"/>
                  <a:t>apei</a:t>
                </a:r>
                <a:r>
                  <a:rPr lang="en-US" dirty="0"/>
                  <a:t> </a:t>
                </a:r>
                <a:r>
                  <a:rPr lang="ro-RO" dirty="0"/>
                  <a:t>am aplicat a</a:t>
                </a:r>
                <a:r>
                  <a:rPr lang="en-US" dirty="0" err="1"/>
                  <a:t>lte</a:t>
                </a:r>
                <a:r>
                  <a:rPr lang="en-US" dirty="0"/>
                  <a:t> </a:t>
                </a:r>
                <a:r>
                  <a:rPr lang="en-US" dirty="0" err="1"/>
                  <a:t>dou</a:t>
                </a:r>
                <a:r>
                  <a:rPr lang="ro-RO" dirty="0"/>
                  <a:t>ă</a:t>
                </a:r>
                <a:r>
                  <a:rPr lang="en-US" dirty="0"/>
                  <a:t> </a:t>
                </a:r>
                <a:r>
                  <a:rPr lang="en-US" dirty="0" err="1"/>
                  <a:t>stiluri</a:t>
                </a:r>
                <a:r>
                  <a:rPr lang="en-US" dirty="0"/>
                  <a:t>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Lerp </a:t>
                </a:r>
                <a:r>
                  <a:rPr lang="ro-RO" dirty="0"/>
                  <a:t>î</a:t>
                </a:r>
                <a:r>
                  <a:rPr lang="en-US" dirty="0" err="1"/>
                  <a:t>ntre</a:t>
                </a:r>
                <a:r>
                  <a:rPr lang="en-US" dirty="0"/>
                  <a:t> </a:t>
                </a:r>
                <a:r>
                  <a:rPr lang="en-US" dirty="0" err="1"/>
                  <a:t>dou</a:t>
                </a:r>
                <a:r>
                  <a:rPr lang="ro-RO" dirty="0"/>
                  <a:t>ă</a:t>
                </a:r>
                <a:r>
                  <a:rPr lang="en-US" dirty="0"/>
                  <a:t> </a:t>
                </a:r>
                <a:r>
                  <a:rPr lang="en-US" dirty="0" err="1"/>
                  <a:t>culori</a:t>
                </a:r>
                <a:r>
                  <a:rPr lang="en-US" dirty="0"/>
                  <a:t>, shallow </a:t>
                </a:r>
                <a:r>
                  <a:rPr lang="ro-RO" dirty="0"/>
                  <a:t>ș</a:t>
                </a:r>
                <a:r>
                  <a:rPr lang="en-US" dirty="0" err="1"/>
                  <a:t>i</a:t>
                </a:r>
                <a:r>
                  <a:rPr lang="en-US" dirty="0"/>
                  <a:t> deep ocean </a:t>
                </a:r>
                <a:r>
                  <a:rPr lang="en-US" dirty="0" err="1"/>
                  <a:t>pentru</a:t>
                </a:r>
                <a:r>
                  <a:rPr lang="en-US" dirty="0"/>
                  <a:t> a da </a:t>
                </a:r>
                <a:r>
                  <a:rPr lang="en-US" dirty="0" err="1"/>
                  <a:t>impresia</a:t>
                </a:r>
                <a:r>
                  <a:rPr lang="en-US" dirty="0"/>
                  <a:t> de ad</a:t>
                </a:r>
                <a:r>
                  <a:rPr lang="ro-RO" dirty="0"/>
                  <a:t>â</a:t>
                </a:r>
                <a:r>
                  <a:rPr lang="en-US" dirty="0" err="1"/>
                  <a:t>ncime</a:t>
                </a:r>
                <a:r>
                  <a:rPr lang="en-US" dirty="0"/>
                  <a:t> </a:t>
                </a:r>
                <a:r>
                  <a:rPr lang="en-US" dirty="0" err="1"/>
                  <a:t>obiectelor</a:t>
                </a:r>
                <a:r>
                  <a:rPr lang="en-US" dirty="0"/>
                  <a:t> </a:t>
                </a:r>
                <a:r>
                  <a:rPr lang="en-US" dirty="0" err="1"/>
                  <a:t>aflate</a:t>
                </a:r>
                <a:r>
                  <a:rPr lang="en-US" dirty="0"/>
                  <a:t> sub ap</a:t>
                </a:r>
                <a:r>
                  <a:rPr lang="ro-RO" dirty="0"/>
                  <a:t>ă</a:t>
                </a: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“</a:t>
                </a:r>
                <a:r>
                  <a:rPr lang="en-US" dirty="0" err="1"/>
                  <a:t>Spuma</a:t>
                </a:r>
                <a:r>
                  <a:rPr lang="en-US" dirty="0"/>
                  <a:t>” </a:t>
                </a:r>
                <a:r>
                  <a:rPr lang="ro-RO" dirty="0"/>
                  <a:t>î</a:t>
                </a:r>
                <a:r>
                  <a:rPr lang="en-US" dirty="0"/>
                  <a:t>n </a:t>
                </a:r>
                <a:r>
                  <a:rPr lang="en-US" dirty="0" err="1"/>
                  <a:t>jurul</a:t>
                </a:r>
                <a:r>
                  <a:rPr lang="en-US" dirty="0"/>
                  <a:t> </a:t>
                </a:r>
                <a:r>
                  <a:rPr lang="en-US" dirty="0" err="1"/>
                  <a:t>obiectelor</a:t>
                </a:r>
                <a:r>
                  <a:rPr lang="en-US" dirty="0"/>
                  <a:t> </a:t>
                </a:r>
                <a:r>
                  <a:rPr lang="en-US" dirty="0" err="1"/>
                  <a:t>pentru</a:t>
                </a:r>
                <a:r>
                  <a:rPr lang="en-US" dirty="0"/>
                  <a:t> a </a:t>
                </a:r>
                <a:r>
                  <a:rPr lang="en-US" dirty="0" err="1"/>
                  <a:t>demarca</a:t>
                </a:r>
                <a:r>
                  <a:rPr lang="en-US" dirty="0"/>
                  <a:t> </a:t>
                </a:r>
                <a:r>
                  <a:rPr lang="en-US" dirty="0" err="1"/>
                  <a:t>clar</a:t>
                </a:r>
                <a:r>
                  <a:rPr lang="en-US" dirty="0"/>
                  <a:t> </a:t>
                </a:r>
                <a:r>
                  <a:rPr lang="en-US" dirty="0" err="1"/>
                  <a:t>separarea</a:t>
                </a:r>
                <a:r>
                  <a:rPr lang="en-US" dirty="0"/>
                  <a:t> de ap</a:t>
                </a:r>
                <a:r>
                  <a:rPr lang="ro-RO" dirty="0"/>
                  <a:t>ă</a:t>
                </a: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err="1"/>
                  <a:t>Efectul</a:t>
                </a:r>
                <a:r>
                  <a:rPr lang="en-US" dirty="0"/>
                  <a:t> de </a:t>
                </a:r>
                <a:r>
                  <a:rPr lang="en-US" dirty="0" err="1"/>
                  <a:t>spum</a:t>
                </a:r>
                <a:r>
                  <a:rPr lang="ro-RO" dirty="0"/>
                  <a:t>ă</a:t>
                </a:r>
                <a:r>
                  <a:rPr lang="en-US" dirty="0"/>
                  <a:t> c</a:t>
                </a:r>
                <a:r>
                  <a:rPr lang="ro-RO" dirty="0"/>
                  <a:t>â</a:t>
                </a:r>
                <a:r>
                  <a:rPr lang="en-US" dirty="0"/>
                  <a:t>t </a:t>
                </a:r>
                <a:r>
                  <a:rPr lang="ro-RO" dirty="0"/>
                  <a:t>ș</a:t>
                </a:r>
                <a:r>
                  <a:rPr lang="en-US" dirty="0" err="1"/>
                  <a:t>i</a:t>
                </a:r>
                <a:r>
                  <a:rPr lang="en-US" dirty="0"/>
                  <a:t> </a:t>
                </a:r>
                <a:r>
                  <a:rPr lang="en-US" dirty="0" err="1"/>
                  <a:t>cel</a:t>
                </a:r>
                <a:r>
                  <a:rPr lang="en-US" dirty="0"/>
                  <a:t> de </a:t>
                </a:r>
                <a:r>
                  <a:rPr lang="en-US" dirty="0" err="1"/>
                  <a:t>valuri</a:t>
                </a:r>
                <a:r>
                  <a:rPr lang="en-US" dirty="0"/>
                  <a:t> </a:t>
                </a:r>
                <a:r>
                  <a:rPr lang="en-US" dirty="0" err="1"/>
                  <a:t>folosesc</a:t>
                </a:r>
                <a:r>
                  <a:rPr lang="en-US" dirty="0"/>
                  <a:t> </a:t>
                </a:r>
                <a:r>
                  <a:rPr lang="en-US" dirty="0" err="1"/>
                  <a:t>valori</a:t>
                </a:r>
                <a:r>
                  <a:rPr lang="en-US" dirty="0"/>
                  <a:t> </a:t>
                </a:r>
                <a:r>
                  <a:rPr lang="en-US" dirty="0" err="1"/>
                  <a:t>randomizate</a:t>
                </a:r>
                <a:r>
                  <a:rPr lang="en-US" dirty="0"/>
                  <a:t>, </a:t>
                </a:r>
                <a:r>
                  <a:rPr lang="en-US" dirty="0" err="1"/>
                  <a:t>perlin</a:t>
                </a:r>
                <a:r>
                  <a:rPr lang="en-US" dirty="0"/>
                  <a:t> noise </a:t>
                </a:r>
                <a:r>
                  <a:rPr lang="ro-RO" dirty="0"/>
                  <a:t>ș</a:t>
                </a:r>
                <a:r>
                  <a:rPr lang="en-US" dirty="0" err="1"/>
                  <a:t>i</a:t>
                </a:r>
                <a:r>
                  <a:rPr lang="en-US" dirty="0"/>
                  <a:t> </a:t>
                </a:r>
                <a:r>
                  <a:rPr lang="en-US" dirty="0" err="1"/>
                  <a:t>timp</a:t>
                </a:r>
                <a:r>
                  <a:rPr lang="en-US" dirty="0"/>
                  <a:t> </a:t>
                </a:r>
                <a:r>
                  <a:rPr lang="en-US" dirty="0" err="1"/>
                  <a:t>pentru</a:t>
                </a:r>
                <a:r>
                  <a:rPr lang="en-US" dirty="0"/>
                  <a:t> a </a:t>
                </a:r>
                <a:r>
                  <a:rPr lang="en-US" dirty="0" err="1"/>
                  <a:t>crea</a:t>
                </a:r>
                <a:r>
                  <a:rPr lang="en-US" dirty="0"/>
                  <a:t> anima</a:t>
                </a:r>
                <a:r>
                  <a:rPr lang="ro-RO" dirty="0"/>
                  <a:t>ț</a:t>
                </a:r>
                <a:r>
                  <a:rPr lang="en-US" dirty="0"/>
                  <a:t>ii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err="1"/>
                  <a:t>Refrac</a:t>
                </a:r>
                <a:r>
                  <a:rPr lang="ro-RO" dirty="0"/>
                  <a:t>ț</a:t>
                </a:r>
                <a:r>
                  <a:rPr lang="en-US" dirty="0" err="1"/>
                  <a:t>ia</a:t>
                </a:r>
                <a:r>
                  <a:rPr lang="en-US" dirty="0"/>
                  <a:t> </a:t>
                </a:r>
                <a:r>
                  <a:rPr lang="en-US" dirty="0" err="1"/>
                  <a:t>apei</a:t>
                </a:r>
                <a:r>
                  <a:rPr lang="en-US" dirty="0"/>
                  <a:t> </a:t>
                </a:r>
                <a:r>
                  <a:rPr lang="en-US" dirty="0" err="1"/>
                  <a:t>este</a:t>
                </a:r>
                <a:r>
                  <a:rPr lang="en-US" dirty="0"/>
                  <a:t> un </a:t>
                </a:r>
                <a:r>
                  <a:rPr lang="en-US" dirty="0" err="1"/>
                  <a:t>efect</a:t>
                </a:r>
                <a:r>
                  <a:rPr lang="en-US" dirty="0"/>
                  <a:t> </a:t>
                </a:r>
                <a:r>
                  <a:rPr lang="en-US" dirty="0" err="1"/>
                  <a:t>aplicat</a:t>
                </a:r>
                <a:r>
                  <a:rPr lang="en-US" dirty="0"/>
                  <a:t> </a:t>
                </a:r>
                <a:r>
                  <a:rPr lang="en-US" dirty="0" err="1"/>
                  <a:t>treptat</a:t>
                </a:r>
                <a:r>
                  <a:rPr lang="en-US" dirty="0"/>
                  <a:t> cu lerp </a:t>
                </a:r>
                <a:r>
                  <a:rPr lang="en-US" dirty="0" err="1"/>
                  <a:t>unde</a:t>
                </a:r>
                <a:r>
                  <a:rPr lang="en-US" dirty="0"/>
                  <a:t> </a:t>
                </a:r>
                <a:r>
                  <a:rPr lang="en-US" dirty="0" err="1"/>
                  <a:t>parametrul</a:t>
                </a:r>
                <a:r>
                  <a:rPr lang="en-US" dirty="0"/>
                  <a:t> “t” </a:t>
                </a:r>
                <a:r>
                  <a:rPr lang="en-US" dirty="0" err="1"/>
                  <a:t>este</a:t>
                </a:r>
                <a:r>
                  <a:rPr lang="en-US" dirty="0"/>
                  <a:t> </a:t>
                </a:r>
                <a:r>
                  <a:rPr lang="en-US" dirty="0" err="1"/>
                  <a:t>cosinusul</a:t>
                </a:r>
                <a:r>
                  <a:rPr lang="en-US" dirty="0"/>
                  <a:t> </a:t>
                </a:r>
                <a:r>
                  <a:rPr lang="en-US" dirty="0" err="1"/>
                  <a:t>unghiului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dirty="0"/>
                  <a:t> . </a:t>
                </a:r>
                <a:r>
                  <a:rPr lang="en-US" dirty="0" err="1"/>
                  <a:t>Unghiul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este</a:t>
                </a:r>
                <a:r>
                  <a:rPr lang="en-US" dirty="0"/>
                  <a:t> </a:t>
                </a:r>
                <a:r>
                  <a:rPr lang="en-US" dirty="0" err="1"/>
                  <a:t>unghiul</a:t>
                </a:r>
                <a:r>
                  <a:rPr lang="en-US" dirty="0"/>
                  <a:t> f</a:t>
                </a:r>
                <a:r>
                  <a:rPr lang="ro-RO" dirty="0"/>
                  <a:t>ă</a:t>
                </a:r>
                <a:r>
                  <a:rPr lang="en-US" dirty="0"/>
                  <a:t>cut de </a:t>
                </a:r>
                <a:r>
                  <a:rPr lang="en-US" dirty="0" err="1"/>
                  <a:t>direc</a:t>
                </a:r>
                <a:r>
                  <a:rPr lang="ro-RO" dirty="0"/>
                  <a:t>ț</a:t>
                </a:r>
                <a:r>
                  <a:rPr lang="en-US" dirty="0" err="1"/>
                  <a:t>ia</a:t>
                </a:r>
                <a:r>
                  <a:rPr lang="en-US" dirty="0"/>
                  <a:t> “</a:t>
                </a:r>
                <a:r>
                  <a:rPr lang="en-US" dirty="0" err="1"/>
                  <a:t>privirii</a:t>
                </a:r>
                <a:r>
                  <a:rPr lang="en-US" dirty="0"/>
                  <a:t>” c</a:t>
                </a:r>
                <a:r>
                  <a:rPr lang="ro-RO" dirty="0"/>
                  <a:t>ă</a:t>
                </a:r>
                <a:r>
                  <a:rPr lang="en-US" dirty="0" err="1"/>
                  <a:t>tre</a:t>
                </a:r>
                <a:r>
                  <a:rPr lang="en-US" dirty="0"/>
                  <a:t> </a:t>
                </a:r>
                <a:r>
                  <a:rPr lang="en-US" dirty="0" err="1"/>
                  <a:t>suprafat</a:t>
                </a:r>
                <a:r>
                  <a:rPr lang="ro-RO" dirty="0"/>
                  <a:t>ă</a:t>
                </a:r>
                <a:r>
                  <a:rPr lang="en-US" dirty="0"/>
                  <a:t> </a:t>
                </a:r>
                <a:r>
                  <a:rPr lang="ro-RO" dirty="0"/>
                  <a:t>ș</a:t>
                </a:r>
                <a:r>
                  <a:rPr lang="en-US" dirty="0" err="1"/>
                  <a:t>i</a:t>
                </a:r>
                <a:r>
                  <a:rPr lang="en-US" dirty="0"/>
                  <a:t> normal</a:t>
                </a:r>
                <a:r>
                  <a:rPr lang="ro-RO" dirty="0"/>
                  <a:t>ă</a:t>
                </a:r>
                <a:r>
                  <a:rPr lang="en-US" dirty="0"/>
                  <a:t>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ro-RO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048AC0-8DBF-4C2F-8C32-702A5DDE2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90" y="1427556"/>
                <a:ext cx="6132352" cy="3416320"/>
              </a:xfrm>
              <a:prstGeom prst="rect">
                <a:avLst/>
              </a:prstGeom>
              <a:blipFill>
                <a:blip r:embed="rId4"/>
                <a:stretch>
                  <a:fillRect l="-696" t="-891" r="-795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B074C4FC-44BF-44DF-8E42-4956A868D233}"/>
              </a:ext>
            </a:extLst>
          </p:cNvPr>
          <p:cNvSpPr txBox="1"/>
          <p:nvPr/>
        </p:nvSpPr>
        <p:spPr>
          <a:xfrm>
            <a:off x="7298421" y="3855319"/>
            <a:ext cx="42860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Intensitatea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o-RO" sz="1100">
                <a:latin typeface="Arial" panose="020B0604020202020204" pitchFamily="34" charset="0"/>
                <a:cs typeface="Arial" panose="020B0604020202020204" pitchFamily="34" charset="0"/>
              </a:rPr>
              <a:t>culorii</a:t>
            </a:r>
            <a:r>
              <a:rPr lang="en-US" sz="11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cerului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pentru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diferite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valori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 ale </a:t>
            </a:r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lui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 𝛼.</a:t>
            </a:r>
            <a:endParaRPr lang="ro-RO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3968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B5DF7E-7A98-42B8-B344-B2678125E5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2632" y="254936"/>
            <a:ext cx="4120133" cy="35745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80FAB9-6F1A-4C93-A239-B0C209B04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632" y="3866929"/>
            <a:ext cx="4120133" cy="28845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F5A41F-2EE4-47E9-8316-A858210926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5958" y="1470104"/>
            <a:ext cx="6556928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737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3D7F6-808F-4B48-8573-FF7FADA39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introducere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49982-4607-414C-A87C-45C346CA8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Jocul construit de echipa noastră simulează o lume subacvatică așa cum e ea văzută dintr-un submarin.</a:t>
            </a:r>
          </a:p>
          <a:p>
            <a:r>
              <a:rPr lang="ro-RO" dirty="0"/>
              <a:t>Editorul folosit este </a:t>
            </a:r>
            <a:r>
              <a:rPr lang="ro-RO" dirty="0" err="1"/>
              <a:t>Unity</a:t>
            </a:r>
            <a:r>
              <a:rPr lang="ro-RO" dirty="0"/>
              <a:t> cu resurse, pachete și texturi descărcate de pe </a:t>
            </a:r>
            <a:r>
              <a:rPr lang="ro-RO" dirty="0" err="1"/>
              <a:t>store</a:t>
            </a:r>
            <a:r>
              <a:rPr lang="ro-RO" dirty="0"/>
              <a:t>.</a:t>
            </a:r>
          </a:p>
          <a:p>
            <a:r>
              <a:rPr lang="ro-RO" dirty="0"/>
              <a:t>Controlul se face din tastele WASD și din mouse pentru camera.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878289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406" y="2632237"/>
            <a:ext cx="6143423" cy="1456267"/>
          </a:xfrm>
        </p:spPr>
        <p:txBody>
          <a:bodyPr>
            <a:normAutofit/>
          </a:bodyPr>
          <a:lstStyle/>
          <a:p>
            <a:r>
              <a:rPr lang="en-US" dirty="0"/>
              <a:t>Features</a:t>
            </a:r>
            <a:endParaRPr lang="ru-RU" dirty="0"/>
          </a:p>
        </p:txBody>
      </p:sp>
      <p:pic>
        <p:nvPicPr>
          <p:cNvPr id="4" name="Picture 3" descr="satellite against the night sky">
            <a:extLst>
              <a:ext uri="{FF2B5EF4-FFF2-40B4-BE49-F238E27FC236}">
                <a16:creationId xmlns:a16="http://schemas.microsoft.com/office/drawing/2014/main" id="{D4F2268B-BB87-42FB-B84F-C145C01B49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11" r="16027" b="1"/>
          <a:stretch/>
        </p:blipFill>
        <p:spPr>
          <a:xfrm>
            <a:off x="8888133" y="4144246"/>
            <a:ext cx="330296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179" name="Group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reeform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Straight Connector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reeform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Connector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Connector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Straight Connector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 descr="abstract image of light dots">
            <a:extLst>
              <a:ext uri="{FF2B5EF4-FFF2-40B4-BE49-F238E27FC236}">
                <a16:creationId xmlns:a16="http://schemas.microsoft.com/office/drawing/2014/main" id="{FE6C54C5-D2F4-48F8-B65E-7506F07BCC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68" r="4773" b="-1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8554473" cy="1456267"/>
          </a:xfrm>
        </p:spPr>
        <p:txBody>
          <a:bodyPr/>
          <a:lstStyle/>
          <a:p>
            <a:r>
              <a:rPr lang="en-US" dirty="0"/>
              <a:t>Marching cubes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32927-9D84-464D-B1D7-C6BBC1A72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923013" cy="3649133"/>
          </a:xfrm>
        </p:spPr>
        <p:txBody>
          <a:bodyPr/>
          <a:lstStyle/>
          <a:p>
            <a:r>
              <a:rPr lang="ro-RO" dirty="0"/>
              <a:t>Primul obiectiv a fost implementarea unui sistem de generare a terenului aleator. Am folosit algoritmul de </a:t>
            </a:r>
            <a:r>
              <a:rPr lang="ro-RO" dirty="0" err="1"/>
              <a:t>Marching</a:t>
            </a:r>
            <a:r>
              <a:rPr lang="ro-RO" dirty="0"/>
              <a:t> </a:t>
            </a:r>
            <a:r>
              <a:rPr lang="ro-RO" dirty="0" err="1"/>
              <a:t>Cubes</a:t>
            </a:r>
            <a:r>
              <a:rPr lang="ro-RO" dirty="0"/>
              <a:t> pe un spațiu 3D de puncte generate cu </a:t>
            </a:r>
            <a:r>
              <a:rPr lang="ro-RO" dirty="0" err="1"/>
              <a:t>Perlin</a:t>
            </a:r>
            <a:r>
              <a:rPr lang="ro-RO" dirty="0"/>
              <a:t> </a:t>
            </a:r>
            <a:r>
              <a:rPr lang="ro-RO" dirty="0" err="1"/>
              <a:t>noise</a:t>
            </a:r>
            <a:r>
              <a:rPr lang="ro-RO" dirty="0"/>
              <a:t>. </a:t>
            </a:r>
          </a:p>
          <a:p>
            <a:r>
              <a:rPr lang="ro-RO" dirty="0"/>
              <a:t>Multe dintre variabilele algoritmului pot fi controlate direct din </a:t>
            </a:r>
            <a:r>
              <a:rPr lang="ro-RO" dirty="0" err="1"/>
              <a:t>Unity</a:t>
            </a:r>
            <a:r>
              <a:rPr lang="ro-RO" dirty="0"/>
              <a:t>. Spre exemplu:</a:t>
            </a:r>
          </a:p>
          <a:p>
            <a:pPr lvl="1"/>
            <a:r>
              <a:rPr lang="ro-RO" dirty="0"/>
              <a:t>Câte puncte de eșantionare să fie folosite per unitate</a:t>
            </a:r>
          </a:p>
          <a:p>
            <a:pPr lvl="1"/>
            <a:r>
              <a:rPr lang="ro-RO" dirty="0"/>
              <a:t>Dacă să se folosească interpolare</a:t>
            </a:r>
          </a:p>
          <a:p>
            <a:pPr lvl="1"/>
            <a:r>
              <a:rPr lang="ro-RO" dirty="0"/>
              <a:t>Setarea pragului pentru determinarea feței interioare și exterioare</a:t>
            </a:r>
          </a:p>
          <a:p>
            <a:pPr lvl="1"/>
            <a:r>
              <a:rPr lang="ro-RO" dirty="0"/>
              <a:t>Scalarea zgomotului </a:t>
            </a:r>
            <a:r>
              <a:rPr lang="ro-RO" dirty="0" err="1"/>
              <a:t>Perlin</a:t>
            </a:r>
            <a:endParaRPr lang="ro-RO" dirty="0"/>
          </a:p>
          <a:p>
            <a:pPr lvl="1"/>
            <a:r>
              <a:rPr lang="ro-RO" dirty="0"/>
              <a:t>Etc.</a:t>
            </a:r>
          </a:p>
          <a:p>
            <a:pPr lvl="1"/>
            <a:endParaRPr lang="ro-R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30CE6D-C21E-4964-B4F2-F1CA44C89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2167" y="2930364"/>
            <a:ext cx="4349550" cy="15577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29390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E99E3-AD2F-4598-B15A-DF5745CE6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Implementare </a:t>
            </a:r>
            <a:r>
              <a:rPr lang="ro-RO" dirty="0" err="1"/>
              <a:t>Marching</a:t>
            </a:r>
            <a:r>
              <a:rPr lang="ro-RO" dirty="0"/>
              <a:t> </a:t>
            </a:r>
            <a:r>
              <a:rPr lang="ro-RO" dirty="0" err="1"/>
              <a:t>cubes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8824C-4635-4F81-A1C3-8EC30B98B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3649133"/>
          </a:xfrm>
        </p:spPr>
        <p:txBody>
          <a:bodyPr>
            <a:normAutofit lnSpcReduction="10000"/>
          </a:bodyPr>
          <a:lstStyle/>
          <a:p>
            <a:r>
              <a:rPr lang="ro-RO" dirty="0"/>
              <a:t>Deoarece este un proces ce necesită doar variabile locale pentru fiecare cub ce eșantionează spațiul, algoritmul a fost implementat complet într-un </a:t>
            </a:r>
            <a:r>
              <a:rPr lang="ro-RO" dirty="0" err="1"/>
              <a:t>compute</a:t>
            </a:r>
            <a:r>
              <a:rPr lang="ro-RO" dirty="0"/>
              <a:t> </a:t>
            </a:r>
            <a:r>
              <a:rPr lang="en-US" dirty="0"/>
              <a:t>shader</a:t>
            </a:r>
            <a:r>
              <a:rPr lang="ro-RO" dirty="0"/>
              <a:t> in </a:t>
            </a:r>
            <a:r>
              <a:rPr lang="ro-RO" dirty="0" err="1"/>
              <a:t>Unity</a:t>
            </a:r>
            <a:endParaRPr lang="en-US" dirty="0"/>
          </a:p>
          <a:p>
            <a:r>
              <a:rPr lang="en-US" dirty="0"/>
              <a:t>Se </a:t>
            </a:r>
            <a:r>
              <a:rPr lang="ro-RO" dirty="0"/>
              <a:t>folosește </a:t>
            </a:r>
            <a:r>
              <a:rPr lang="en-US" dirty="0"/>
              <a:t>un thread front</a:t>
            </a:r>
            <a:r>
              <a:rPr lang="ro-RO" dirty="0"/>
              <a:t>-</a:t>
            </a:r>
            <a:r>
              <a:rPr lang="en-US" dirty="0"/>
              <a:t>wave de (8,8,8)</a:t>
            </a:r>
          </a:p>
          <a:p>
            <a:r>
              <a:rPr lang="ro-RO" dirty="0"/>
              <a:t>Toate</a:t>
            </a:r>
            <a:r>
              <a:rPr lang="en-US" dirty="0"/>
              <a:t> </a:t>
            </a:r>
            <a:r>
              <a:rPr lang="en-US" dirty="0" err="1"/>
              <a:t>valorile</a:t>
            </a:r>
            <a:r>
              <a:rPr lang="en-US" dirty="0"/>
              <a:t> </a:t>
            </a:r>
            <a:r>
              <a:rPr lang="ro-RO" dirty="0"/>
              <a:t>ș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parametrii</a:t>
            </a:r>
            <a:r>
              <a:rPr lang="en-US" dirty="0"/>
              <a:t> sunt </a:t>
            </a:r>
            <a:r>
              <a:rPr lang="en-US" dirty="0" err="1"/>
              <a:t>transmi</a:t>
            </a:r>
            <a:r>
              <a:rPr lang="ro-RO" dirty="0"/>
              <a:t>ș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variabile</a:t>
            </a:r>
            <a:r>
              <a:rPr lang="en-US" dirty="0"/>
              <a:t> “</a:t>
            </a:r>
            <a:r>
              <a:rPr lang="en-US" dirty="0" err="1"/>
              <a:t>globale</a:t>
            </a:r>
            <a:r>
              <a:rPr lang="en-US" dirty="0"/>
              <a:t>” c</a:t>
            </a:r>
            <a:r>
              <a:rPr lang="ro-RO" dirty="0"/>
              <a:t>ă</a:t>
            </a:r>
            <a:r>
              <a:rPr lang="en-US" dirty="0" err="1"/>
              <a:t>tre</a:t>
            </a:r>
            <a:r>
              <a:rPr lang="en-US" dirty="0"/>
              <a:t> shader.</a:t>
            </a:r>
          </a:p>
          <a:p>
            <a:r>
              <a:rPr lang="en-US" dirty="0" err="1"/>
              <a:t>Deoarece</a:t>
            </a:r>
            <a:r>
              <a:rPr lang="en-US" dirty="0"/>
              <a:t> </a:t>
            </a:r>
            <a:r>
              <a:rPr lang="en-US" dirty="0" err="1"/>
              <a:t>algoritmul</a:t>
            </a:r>
            <a:r>
              <a:rPr lang="en-US" dirty="0"/>
              <a:t> </a:t>
            </a:r>
            <a:r>
              <a:rPr lang="en-US" dirty="0" err="1"/>
              <a:t>necesit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tabele</a:t>
            </a:r>
            <a:r>
              <a:rPr lang="en-US" dirty="0"/>
              <a:t> </a:t>
            </a:r>
            <a:r>
              <a:rPr lang="en-US" dirty="0" err="1"/>
              <a:t>mari</a:t>
            </a:r>
            <a:r>
              <a:rPr lang="en-US" dirty="0"/>
              <a:t> de </a:t>
            </a:r>
            <a:r>
              <a:rPr lang="en-US" dirty="0" err="1"/>
              <a:t>pozi</a:t>
            </a:r>
            <a:r>
              <a:rPr lang="ro-RO" dirty="0"/>
              <a:t>ț</a:t>
            </a:r>
            <a:r>
              <a:rPr lang="en-US" dirty="0"/>
              <a:t>ii </a:t>
            </a:r>
            <a:r>
              <a:rPr lang="ro-RO" dirty="0"/>
              <a:t>ș</a:t>
            </a:r>
            <a:r>
              <a:rPr lang="en-US" dirty="0" err="1"/>
              <a:t>i</a:t>
            </a:r>
            <a:r>
              <a:rPr lang="en-US" dirty="0"/>
              <a:t> date, care nu pot fi </a:t>
            </a:r>
            <a:r>
              <a:rPr lang="en-US" dirty="0" err="1"/>
              <a:t>stocate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mpreuna</a:t>
            </a:r>
            <a:r>
              <a:rPr lang="en-US" dirty="0"/>
              <a:t> </a:t>
            </a:r>
            <a:r>
              <a:rPr lang="en-US" dirty="0" err="1"/>
              <a:t>datorit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dimensiunii</a:t>
            </a:r>
            <a:r>
              <a:rPr lang="en-US" dirty="0"/>
              <a:t> </a:t>
            </a:r>
            <a:r>
              <a:rPr lang="ro-RO" dirty="0"/>
              <a:t>reduse</a:t>
            </a:r>
            <a:r>
              <a:rPr lang="en-US" dirty="0"/>
              <a:t> ale </a:t>
            </a:r>
            <a:r>
              <a:rPr lang="en-US" dirty="0" err="1"/>
              <a:t>memoriei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shader, </a:t>
            </a:r>
            <a:r>
              <a:rPr lang="en-US" dirty="0" err="1"/>
              <a:t>folosesc</a:t>
            </a:r>
            <a:r>
              <a:rPr lang="en-US" dirty="0"/>
              <a:t> un buffer 1D care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populat</a:t>
            </a:r>
            <a:r>
              <a:rPr lang="en-US" dirty="0"/>
              <a:t> pe CPU </a:t>
            </a:r>
            <a:r>
              <a:rPr lang="en-US" dirty="0" err="1"/>
              <a:t>dintr</a:t>
            </a:r>
            <a:r>
              <a:rPr lang="en-US" dirty="0"/>
              <a:t>-un array 2D.</a:t>
            </a:r>
          </a:p>
          <a:p>
            <a:r>
              <a:rPr lang="en-US" dirty="0" err="1"/>
              <a:t>Codul</a:t>
            </a:r>
            <a:r>
              <a:rPr lang="en-US" dirty="0"/>
              <a:t> e</a:t>
            </a:r>
            <a:r>
              <a:rPr lang="ro-RO" dirty="0" err="1"/>
              <a:t>ste</a:t>
            </a:r>
            <a:r>
              <a:rPr lang="en-US" dirty="0"/>
              <a:t> </a:t>
            </a:r>
            <a:r>
              <a:rPr lang="en-US" dirty="0" err="1"/>
              <a:t>optimizat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execu</a:t>
            </a:r>
            <a:r>
              <a:rPr lang="ro-RO" dirty="0"/>
              <a:t>ț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/>
              <a:t>n </a:t>
            </a:r>
            <a:r>
              <a:rPr lang="en-US" dirty="0" err="1"/>
              <a:t>paralel</a:t>
            </a:r>
            <a:r>
              <a:rPr lang="en-US" dirty="0"/>
              <a:t> a </a:t>
            </a:r>
            <a:r>
              <a:rPr lang="en-US" dirty="0" err="1"/>
              <a:t>func</a:t>
            </a:r>
            <a:r>
              <a:rPr lang="ro-RO" dirty="0"/>
              <a:t>ț</a:t>
            </a:r>
            <a:r>
              <a:rPr lang="en-US" dirty="0" err="1"/>
              <a:t>iilor</a:t>
            </a:r>
            <a:r>
              <a:rPr lang="en-US" dirty="0"/>
              <a:t> </a:t>
            </a:r>
            <a:r>
              <a:rPr lang="en-US" dirty="0" err="1"/>
              <a:t>matematice</a:t>
            </a:r>
            <a:r>
              <a:rPr lang="en-US" dirty="0"/>
              <a:t>. De </a:t>
            </a:r>
            <a:r>
              <a:rPr lang="en-US" dirty="0" err="1"/>
              <a:t>exemplu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Sunt </a:t>
            </a:r>
            <a:r>
              <a:rPr lang="en-US" dirty="0" err="1"/>
              <a:t>folosite</a:t>
            </a:r>
            <a:r>
              <a:rPr lang="en-US" dirty="0"/>
              <a:t> </a:t>
            </a:r>
            <a:r>
              <a:rPr lang="en-US" dirty="0" err="1"/>
              <a:t>comenzile</a:t>
            </a:r>
            <a:r>
              <a:rPr lang="en-US" dirty="0"/>
              <a:t> </a:t>
            </a:r>
            <a:r>
              <a:rPr lang="en-US" dirty="0" err="1"/>
              <a:t>deja</a:t>
            </a:r>
            <a:r>
              <a:rPr lang="en-US" dirty="0"/>
              <a:t> definite </a:t>
            </a:r>
            <a:r>
              <a:rPr lang="ro-RO" dirty="0"/>
              <a:t>ș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optimizate</a:t>
            </a:r>
            <a:r>
              <a:rPr lang="en-US" dirty="0"/>
              <a:t> lerp, </a:t>
            </a:r>
            <a:r>
              <a:rPr lang="en-US" dirty="0" err="1"/>
              <a:t>mul</a:t>
            </a:r>
            <a:r>
              <a:rPr lang="en-US" dirty="0"/>
              <a:t>, any, etc.</a:t>
            </a:r>
          </a:p>
          <a:p>
            <a:pPr lvl="1"/>
            <a:r>
              <a:rPr lang="ro-RO" dirty="0"/>
              <a:t>Î</a:t>
            </a:r>
            <a:r>
              <a:rPr lang="en-US" dirty="0"/>
              <a:t>n for-</a:t>
            </a:r>
            <a:r>
              <a:rPr lang="en-US" dirty="0" err="1"/>
              <a:t>uri</a:t>
            </a:r>
            <a:r>
              <a:rPr lang="en-US" dirty="0"/>
              <a:t>, if-urile sunt </a:t>
            </a:r>
            <a:r>
              <a:rPr lang="en-US" dirty="0" err="1"/>
              <a:t>controlate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flaguri</a:t>
            </a:r>
            <a:r>
              <a:rPr lang="en-US" dirty="0"/>
              <a:t> 0 </a:t>
            </a:r>
            <a:r>
              <a:rPr lang="en-US" dirty="0" err="1"/>
              <a:t>sau</a:t>
            </a:r>
            <a:r>
              <a:rPr lang="en-US" dirty="0"/>
              <a:t> 1 cu care sunt </a:t>
            </a:r>
            <a:r>
              <a:rPr lang="ro-RO" dirty="0"/>
              <a:t>î</a:t>
            </a:r>
            <a:r>
              <a:rPr lang="en-US" dirty="0" err="1"/>
              <a:t>nmul</a:t>
            </a:r>
            <a:r>
              <a:rPr lang="ro-RO" dirty="0"/>
              <a:t>ț</a:t>
            </a:r>
            <a:r>
              <a:rPr lang="en-US" dirty="0" err="1"/>
              <a:t>ite</a:t>
            </a:r>
            <a:r>
              <a:rPr lang="en-US" dirty="0"/>
              <a:t> </a:t>
            </a:r>
            <a:r>
              <a:rPr lang="en-US" dirty="0" err="1"/>
              <a:t>ecua</a:t>
            </a:r>
            <a:r>
              <a:rPr lang="ro-RO" dirty="0"/>
              <a:t>ț</a:t>
            </a:r>
            <a:r>
              <a:rPr lang="en-US" dirty="0" err="1"/>
              <a:t>iile</a:t>
            </a:r>
            <a:r>
              <a:rPr lang="en-US" dirty="0"/>
              <a:t> </a:t>
            </a:r>
            <a:r>
              <a:rPr lang="en-US" dirty="0" err="1"/>
              <a:t>condi</a:t>
            </a:r>
            <a:r>
              <a:rPr lang="ro-RO" dirty="0"/>
              <a:t>ț</a:t>
            </a:r>
            <a:r>
              <a:rPr lang="en-US" dirty="0" err="1"/>
              <a:t>ionate</a:t>
            </a:r>
            <a:r>
              <a:rPr lang="en-US" dirty="0"/>
              <a:t>. </a:t>
            </a:r>
            <a:r>
              <a:rPr lang="en-US" dirty="0" err="1"/>
              <a:t>Astfel</a:t>
            </a:r>
            <a:r>
              <a:rPr lang="en-US" dirty="0"/>
              <a:t> se </a:t>
            </a:r>
            <a:r>
              <a:rPr lang="en-US" dirty="0" err="1"/>
              <a:t>evit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scindarea</a:t>
            </a:r>
            <a:r>
              <a:rPr lang="en-US" dirty="0"/>
              <a:t> thread front-</a:t>
            </a:r>
            <a:r>
              <a:rPr lang="en-US" dirty="0" err="1"/>
              <a:t>ului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417651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414C7-50A6-45C4-A3C2-7E1FF7ABD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Optimiz</a:t>
            </a:r>
            <a:r>
              <a:rPr lang="ro-RO" dirty="0"/>
              <a:t>ă</a:t>
            </a:r>
            <a:r>
              <a:rPr lang="en-US" dirty="0" err="1"/>
              <a:t>ri</a:t>
            </a:r>
            <a:endParaRPr lang="ro-RO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1C68C5-39AE-4C22-B632-69BD86B2C3D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4053" y="1902754"/>
            <a:ext cx="6630325" cy="7716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9DDF6D-A4D4-405C-ACB0-5A9CE63BD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20" y="3006607"/>
            <a:ext cx="11308360" cy="9840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78ECAB-13E0-4585-9E5A-3E914A2D67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053" y="4245726"/>
            <a:ext cx="6125430" cy="9335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C05B5C-FA29-4F8C-864C-8BC709E0FCC9}"/>
              </a:ext>
            </a:extLst>
          </p:cNvPr>
          <p:cNvSpPr txBox="1"/>
          <p:nvPr/>
        </p:nvSpPr>
        <p:spPr>
          <a:xfrm>
            <a:off x="2223082" y="5179306"/>
            <a:ext cx="42860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100" dirty="0">
                <a:latin typeface="Arial" panose="020B0604020202020204" pitchFamily="34" charset="0"/>
                <a:cs typeface="Arial" panose="020B0604020202020204" pitchFamily="34" charset="0"/>
              </a:rPr>
              <a:t>Accesarea unui tabel mare într-o forma liniara</a:t>
            </a:r>
          </a:p>
        </p:txBody>
      </p:sp>
    </p:spTree>
    <p:extLst>
      <p:ext uri="{BB962C8B-B14F-4D97-AF65-F5344CB8AC3E}">
        <p14:creationId xmlns:p14="http://schemas.microsoft.com/office/powerpoint/2010/main" val="3844857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E3D52-24B4-4C08-B977-7FBFFC50E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Verlet</a:t>
            </a:r>
            <a:r>
              <a:rPr lang="ro-RO" dirty="0"/>
              <a:t> </a:t>
            </a:r>
            <a:r>
              <a:rPr lang="ro-RO" dirty="0" err="1"/>
              <a:t>integration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00E92-AB47-4DB5-8527-EDB17DA0B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o-RO" dirty="0"/>
              <a:t>Am folosit </a:t>
            </a:r>
            <a:r>
              <a:rPr lang="ro-RO" dirty="0" err="1"/>
              <a:t>Verlet</a:t>
            </a:r>
            <a:r>
              <a:rPr lang="ro-RO" dirty="0"/>
              <a:t> </a:t>
            </a:r>
            <a:r>
              <a:rPr lang="ro-RO" dirty="0" err="1"/>
              <a:t>Integration</a:t>
            </a:r>
            <a:r>
              <a:rPr lang="ro-RO" dirty="0"/>
              <a:t> pentru a simula un sistem de puncte cu constrângeri între ele.</a:t>
            </a:r>
          </a:p>
          <a:p>
            <a:r>
              <a:rPr lang="ro-RO" dirty="0"/>
              <a:t>Algoritmul e folosit pentru a calcula comportamentul plantelor sub apă.</a:t>
            </a:r>
          </a:p>
          <a:p>
            <a:r>
              <a:rPr lang="ro-RO" dirty="0"/>
              <a:t>Pentru prima dată in </a:t>
            </a:r>
            <a:r>
              <a:rPr lang="ro-RO" dirty="0" err="1"/>
              <a:t>Unity</a:t>
            </a:r>
            <a:r>
              <a:rPr lang="ro-RO" dirty="0"/>
              <a:t>, algoritmul este integrat cu sistemul de coliziuni si metode de </a:t>
            </a:r>
            <a:r>
              <a:rPr lang="ro-RO" dirty="0" err="1"/>
              <a:t>RayTracing</a:t>
            </a:r>
            <a:r>
              <a:rPr lang="ro-RO" dirty="0"/>
              <a:t> pentru a manipula plantele când un vehicul interacționează cu ele. Această implementare e realizată într-un mod eficient:</a:t>
            </a:r>
          </a:p>
          <a:p>
            <a:pPr lvl="1"/>
            <a:r>
              <a:rPr lang="ro-RO" dirty="0"/>
              <a:t>Este creat un </a:t>
            </a:r>
            <a:r>
              <a:rPr lang="ro-RO" dirty="0" err="1"/>
              <a:t>BoxCollider</a:t>
            </a:r>
            <a:r>
              <a:rPr lang="ro-RO" dirty="0"/>
              <a:t> ce înconjoară toată planta. </a:t>
            </a:r>
            <a:r>
              <a:rPr lang="ro-RO" dirty="0" err="1"/>
              <a:t>Bounding</a:t>
            </a:r>
            <a:r>
              <a:rPr lang="ro-RO" dirty="0"/>
              <a:t> boxul lui este calculat trecând prin toate punctele</a:t>
            </a:r>
          </a:p>
          <a:p>
            <a:pPr lvl="1"/>
            <a:r>
              <a:rPr lang="ro-RO" dirty="0"/>
              <a:t>Numai când apare o coliziune cu acest </a:t>
            </a:r>
            <a:r>
              <a:rPr lang="ro-RO" dirty="0" err="1"/>
              <a:t>bounding</a:t>
            </a:r>
            <a:r>
              <a:rPr lang="ro-RO" dirty="0"/>
              <a:t> box se continuă algoritmul</a:t>
            </a:r>
          </a:p>
          <a:p>
            <a:pPr lvl="1"/>
            <a:r>
              <a:rPr lang="ro-RO" dirty="0"/>
              <a:t>Pentru fiecare punct este calculată distanta față de cel mai apropiat punct de pe suprafața obiectului străin</a:t>
            </a:r>
          </a:p>
          <a:p>
            <a:pPr lvl="1"/>
            <a:r>
              <a:rPr lang="ro-RO" dirty="0"/>
              <a:t>Dacă se depășește un </a:t>
            </a:r>
            <a:r>
              <a:rPr lang="ro-RO" dirty="0" err="1"/>
              <a:t>threshold</a:t>
            </a:r>
            <a:r>
              <a:rPr lang="ro-RO" dirty="0"/>
              <a:t> atunci este realizat un Ray </a:t>
            </a:r>
            <a:r>
              <a:rPr lang="ro-RO" dirty="0" err="1"/>
              <a:t>Tracing</a:t>
            </a:r>
            <a:r>
              <a:rPr lang="ro-RO" dirty="0"/>
              <a:t> până în acel punct. Acest pas oferă informații precum normala la suprafață.</a:t>
            </a:r>
          </a:p>
          <a:p>
            <a:pPr lvl="1"/>
            <a:r>
              <a:rPr lang="ro-RO" dirty="0"/>
              <a:t>Punctul este împins cu o forță într-o direcție diametral opusă normalei.</a:t>
            </a:r>
          </a:p>
        </p:txBody>
      </p:sp>
    </p:spTree>
    <p:extLst>
      <p:ext uri="{BB962C8B-B14F-4D97-AF65-F5344CB8AC3E}">
        <p14:creationId xmlns:p14="http://schemas.microsoft.com/office/powerpoint/2010/main" val="795342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138B0-7C49-4BA0-9D7E-55459DE58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Implementare </a:t>
            </a:r>
            <a:r>
              <a:rPr lang="ro-RO" dirty="0" err="1"/>
              <a:t>verlet</a:t>
            </a:r>
            <a:r>
              <a:rPr lang="ro-RO" dirty="0"/>
              <a:t> </a:t>
            </a:r>
            <a:r>
              <a:rPr lang="ro-RO" dirty="0" err="1"/>
              <a:t>integration</a:t>
            </a:r>
            <a:endParaRPr lang="ro-RO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145C81-036F-49F4-88B3-0ABEED7974C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2" y="1610687"/>
                <a:ext cx="8869260" cy="484883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ro-RO" dirty="0"/>
                  <a:t>Pentru a imita o structura cât mai realistă a unei plante am folosit un algoritm de </a:t>
                </a:r>
                <a:r>
                  <a:rPr lang="ro-RO" dirty="0" err="1"/>
                  <a:t>branching</a:t>
                </a:r>
                <a:r>
                  <a:rPr lang="ro-RO" dirty="0"/>
                  <a:t>.</a:t>
                </a:r>
              </a:p>
              <a:p>
                <a:r>
                  <a:rPr lang="ro-RO" dirty="0"/>
                  <a:t>Pentru fiecare </a:t>
                </a:r>
                <a:r>
                  <a:rPr lang="ro-RO" dirty="0" err="1"/>
                  <a:t>branch</a:t>
                </a:r>
                <a:r>
                  <a:rPr lang="ro-RO" dirty="0"/>
                  <a:t> se ia în calcul probabilitatea de </a:t>
                </a:r>
                <a:r>
                  <a:rPr lang="ro-RO" dirty="0" err="1"/>
                  <a:t>branching</a:t>
                </a:r>
                <a:r>
                  <a:rPr lang="ro-RO" dirty="0"/>
                  <a:t>. Dacă se depășește această valoare, se creează un </a:t>
                </a:r>
                <a:r>
                  <a:rPr lang="ro-RO" dirty="0" err="1"/>
                  <a:t>branch</a:t>
                </a:r>
                <a:r>
                  <a:rPr lang="ro-RO" dirty="0"/>
                  <a:t> însă numai în limita impusă de un alt parametru.</a:t>
                </a:r>
              </a:p>
              <a:p>
                <a:r>
                  <a:rPr lang="ro-RO" dirty="0"/>
                  <a:t>Pentru fiecare </a:t>
                </a:r>
                <a:r>
                  <a:rPr lang="ro-RO" dirty="0" err="1"/>
                  <a:t>branch</a:t>
                </a:r>
                <a:r>
                  <a:rPr lang="ro-RO" dirty="0"/>
                  <a:t> nou se creează un simetric. Se face acest lucru pentru a răsfira cât mai mult planta și pentru a preveni ca toate </a:t>
                </a:r>
                <a:r>
                  <a:rPr lang="ro-RO" dirty="0" err="1"/>
                  <a:t>branchurile</a:t>
                </a:r>
                <a:r>
                  <a:rPr lang="ro-RO" dirty="0"/>
                  <a:t> să „alunece” într-o singură parte și să „aplece” planta.</a:t>
                </a:r>
              </a:p>
              <a:p>
                <a:r>
                  <a:rPr lang="ro-RO" dirty="0"/>
                  <a:t>Cele două </a:t>
                </a:r>
                <a:r>
                  <a:rPr lang="ro-RO" dirty="0" err="1"/>
                  <a:t>branchuri</a:t>
                </a:r>
                <a:r>
                  <a:rPr lang="en-US" dirty="0"/>
                  <a:t> </a:t>
                </a:r>
                <a:r>
                  <a:rPr lang="en-US" dirty="0" err="1"/>
                  <a:t>noi</a:t>
                </a:r>
                <a:r>
                  <a:rPr lang="ro-RO" dirty="0"/>
                  <a:t> sunt „ținute” departe una de cealaltă și de părintele lor prin constrângeri.</a:t>
                </a:r>
              </a:p>
              <a:p>
                <a:r>
                  <a:rPr lang="ro-RO" dirty="0"/>
                  <a:t>Numărul de noduri de pe fiecare </a:t>
                </a:r>
                <a:r>
                  <a:rPr lang="ro-RO" dirty="0" err="1"/>
                  <a:t>branch</a:t>
                </a:r>
                <a:r>
                  <a:rPr lang="ro-RO" dirty="0"/>
                  <a:t> este egal cu  </a:t>
                </a:r>
                <a14:m>
                  <m:oMath xmlns:m="http://schemas.openxmlformats.org/officeDocument/2006/math">
                    <m:r>
                      <a:rPr lang="ro-RO" i="1">
                        <a:latin typeface="Cambria Math" panose="02040503050406030204" pitchFamily="18" charset="0"/>
                      </a:rPr>
                      <m:t>𝑁𝑝𝑎𝑟𝑖𝑛𝑡𝑒</m:t>
                    </m:r>
                    <m:r>
                      <a:rPr lang="ro-RO" i="1">
                        <a:latin typeface="Cambria Math" panose="02040503050406030204" pitchFamily="18" charset="0"/>
                      </a:rPr>
                      <m:t>/</m:t>
                    </m:r>
                    <m:r>
                      <a:rPr lang="ro-RO" i="1">
                        <a:latin typeface="Cambria Math" panose="02040503050406030204" pitchFamily="18" charset="0"/>
                      </a:rPr>
                      <m:t>𝐻𝑎𝑙𝑣𝑖𝑛𝑔𝑅𝑎𝑡𝑖𝑜𝑛</m:t>
                    </m:r>
                  </m:oMath>
                </a14:m>
                <a:r>
                  <a:rPr lang="ro-RO" dirty="0"/>
                  <a:t>.</a:t>
                </a:r>
              </a:p>
              <a:p>
                <a:r>
                  <a:rPr lang="ro-RO" dirty="0"/>
                  <a:t>Pentru a simula cât mai bine o plantă răsfirata este introdus un alt parametru „</a:t>
                </a:r>
                <a:r>
                  <a:rPr lang="en-US" dirty="0"/>
                  <a:t>Inter Branch Linear Distance Factor</a:t>
                </a:r>
                <a:r>
                  <a:rPr lang="ro-RO" dirty="0"/>
                  <a:t>” care controlează cât de departe de părinte să fie următorul punct de pe </a:t>
                </a:r>
                <a:r>
                  <a:rPr lang="ro-RO" dirty="0" err="1"/>
                  <a:t>branch-ul</a:t>
                </a:r>
                <a:r>
                  <a:rPr lang="ro-RO" dirty="0"/>
                  <a:t> copil</a:t>
                </a:r>
              </a:p>
              <a:p>
                <a:pPr lvl="1"/>
                <a:r>
                  <a:rPr lang="ro-RO" dirty="0"/>
                  <a:t>Astfel </a:t>
                </a:r>
                <a:r>
                  <a:rPr lang="ro-RO" dirty="0" err="1"/>
                  <a:t>branchurile</a:t>
                </a:r>
                <a:r>
                  <a:rPr lang="ro-RO" dirty="0"/>
                  <a:t> secundare devin din ce în ce mai răsfirate</a:t>
                </a:r>
              </a:p>
              <a:p>
                <a:pPr lvl="1"/>
                <a:r>
                  <a:rPr lang="ro-RO" dirty="0"/>
                  <a:t>Liniile ca constrângeri însă trebuie determinate printr-un calcul mai complicat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145C81-036F-49F4-88B3-0ABEED7974C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2" y="1610687"/>
                <a:ext cx="8869260" cy="4848836"/>
              </a:xfrm>
              <a:blipFill>
                <a:blip r:embed="rId2"/>
                <a:stretch>
                  <a:fillRect l="-481" r="-963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3410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D7A9B021-722B-4E2A-BA49-5313CED5B1EB}"/>
              </a:ext>
            </a:extLst>
          </p:cNvPr>
          <p:cNvSpPr/>
          <p:nvPr/>
        </p:nvSpPr>
        <p:spPr>
          <a:xfrm>
            <a:off x="4806892" y="4662884"/>
            <a:ext cx="436228" cy="4362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5D56F5-7A08-47EA-A6C9-D780066C8EB3}"/>
              </a:ext>
            </a:extLst>
          </p:cNvPr>
          <p:cNvSpPr/>
          <p:nvPr/>
        </p:nvSpPr>
        <p:spPr>
          <a:xfrm>
            <a:off x="4806892" y="3657601"/>
            <a:ext cx="436228" cy="4362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8FA107-84A1-4C16-9A5A-4FE7AD451E99}"/>
              </a:ext>
            </a:extLst>
          </p:cNvPr>
          <p:cNvSpPr/>
          <p:nvPr/>
        </p:nvSpPr>
        <p:spPr>
          <a:xfrm>
            <a:off x="4806892" y="2652320"/>
            <a:ext cx="436228" cy="4362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28F8C7C-7AAC-4616-A7ED-722A13E1F31D}"/>
              </a:ext>
            </a:extLst>
          </p:cNvPr>
          <p:cNvSpPr/>
          <p:nvPr/>
        </p:nvSpPr>
        <p:spPr>
          <a:xfrm>
            <a:off x="4806892" y="1647039"/>
            <a:ext cx="436228" cy="4362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6BACE86-77C1-4DC6-A9F1-E28FC8DC7599}"/>
              </a:ext>
            </a:extLst>
          </p:cNvPr>
          <p:cNvCxnSpPr/>
          <p:nvPr/>
        </p:nvCxnSpPr>
        <p:spPr>
          <a:xfrm flipV="1">
            <a:off x="5025006" y="2870434"/>
            <a:ext cx="0" cy="100528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9D08B-3C61-4E77-867A-406814585E4E}"/>
              </a:ext>
            </a:extLst>
          </p:cNvPr>
          <p:cNvCxnSpPr/>
          <p:nvPr/>
        </p:nvCxnSpPr>
        <p:spPr>
          <a:xfrm flipV="1">
            <a:off x="5025006" y="1865153"/>
            <a:ext cx="0" cy="100528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D3547D4B-FE25-4E6F-B59A-C18A7622FBFC}"/>
              </a:ext>
            </a:extLst>
          </p:cNvPr>
          <p:cNvSpPr/>
          <p:nvPr/>
        </p:nvSpPr>
        <p:spPr>
          <a:xfrm>
            <a:off x="3600276" y="3657601"/>
            <a:ext cx="436228" cy="4362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641E3F2-681F-4C2A-85DF-1D1B779BE258}"/>
              </a:ext>
            </a:extLst>
          </p:cNvPr>
          <p:cNvCxnSpPr>
            <a:cxnSpLocks/>
          </p:cNvCxnSpPr>
          <p:nvPr/>
        </p:nvCxnSpPr>
        <p:spPr>
          <a:xfrm flipH="1">
            <a:off x="3818390" y="3875715"/>
            <a:ext cx="1206616" cy="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3F065473-B06E-413B-98D1-BE89DBB3D7A3}"/>
              </a:ext>
            </a:extLst>
          </p:cNvPr>
          <p:cNvSpPr/>
          <p:nvPr/>
        </p:nvSpPr>
        <p:spPr>
          <a:xfrm>
            <a:off x="3164048" y="2652320"/>
            <a:ext cx="436228" cy="4362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80EDDC0-A0A6-4870-B8CB-2E30F87B15D2}"/>
              </a:ext>
            </a:extLst>
          </p:cNvPr>
          <p:cNvCxnSpPr>
            <a:cxnSpLocks/>
          </p:cNvCxnSpPr>
          <p:nvPr/>
        </p:nvCxnSpPr>
        <p:spPr>
          <a:xfrm flipH="1" flipV="1">
            <a:off x="3382162" y="2870434"/>
            <a:ext cx="436228" cy="100528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8E2C11D6-D20B-4031-8BED-76710362D2AE}"/>
              </a:ext>
            </a:extLst>
          </p:cNvPr>
          <p:cNvSpPr/>
          <p:nvPr/>
        </p:nvSpPr>
        <p:spPr>
          <a:xfrm>
            <a:off x="2727820" y="1647039"/>
            <a:ext cx="436228" cy="4362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5D5A02-A431-4916-B0B9-2926370B8F92}"/>
              </a:ext>
            </a:extLst>
          </p:cNvPr>
          <p:cNvCxnSpPr>
            <a:cxnSpLocks/>
          </p:cNvCxnSpPr>
          <p:nvPr/>
        </p:nvCxnSpPr>
        <p:spPr>
          <a:xfrm flipH="1" flipV="1">
            <a:off x="2945934" y="1854667"/>
            <a:ext cx="436228" cy="100528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7037637-0DFE-4C6C-AD94-9842345AA49E}"/>
              </a:ext>
            </a:extLst>
          </p:cNvPr>
          <p:cNvCxnSpPr/>
          <p:nvPr/>
        </p:nvCxnSpPr>
        <p:spPr>
          <a:xfrm flipV="1">
            <a:off x="5025006" y="3875717"/>
            <a:ext cx="0" cy="100528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D64BE3F2-2FED-4151-AA2E-44F598420B45}"/>
              </a:ext>
            </a:extLst>
          </p:cNvPr>
          <p:cNvCxnSpPr/>
          <p:nvPr/>
        </p:nvCxnSpPr>
        <p:spPr>
          <a:xfrm flipV="1">
            <a:off x="5025006" y="3088548"/>
            <a:ext cx="1770077" cy="1206615"/>
          </a:xfrm>
          <a:prstGeom prst="bentConnector3">
            <a:avLst/>
          </a:prstGeom>
          <a:ln w="38100">
            <a:solidFill>
              <a:schemeClr val="accent6">
                <a:lumMod val="20000"/>
                <a:lumOff val="8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B86AD48-6E3A-49F6-A7B3-0E746EA4D295}"/>
              </a:ext>
            </a:extLst>
          </p:cNvPr>
          <p:cNvSpPr txBox="1"/>
          <p:nvPr/>
        </p:nvSpPr>
        <p:spPr>
          <a:xfrm>
            <a:off x="6828466" y="2903882"/>
            <a:ext cx="2467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err="1"/>
              <a:t>Branch</a:t>
            </a:r>
            <a:r>
              <a:rPr lang="ro-RO" dirty="0"/>
              <a:t> principal/părinte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BF79A063-762E-4ACB-B308-341F0298D5C9}"/>
              </a:ext>
            </a:extLst>
          </p:cNvPr>
          <p:cNvCxnSpPr/>
          <p:nvPr/>
        </p:nvCxnSpPr>
        <p:spPr>
          <a:xfrm flipV="1">
            <a:off x="3151465" y="1105951"/>
            <a:ext cx="1770077" cy="1206615"/>
          </a:xfrm>
          <a:prstGeom prst="bentConnector3">
            <a:avLst/>
          </a:prstGeom>
          <a:ln w="38100">
            <a:solidFill>
              <a:schemeClr val="accent6">
                <a:lumMod val="20000"/>
                <a:lumOff val="8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EDB9F00-7E31-4F72-8715-51A24E1EF772}"/>
              </a:ext>
            </a:extLst>
          </p:cNvPr>
          <p:cNvSpPr txBox="1"/>
          <p:nvPr/>
        </p:nvSpPr>
        <p:spPr>
          <a:xfrm>
            <a:off x="4921542" y="917572"/>
            <a:ext cx="1749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err="1"/>
              <a:t>Branch</a:t>
            </a:r>
            <a:r>
              <a:rPr lang="ro-RO" dirty="0"/>
              <a:t> secundar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D7D2851-503A-4E0B-B8AE-C18454A069F9}"/>
              </a:ext>
            </a:extLst>
          </p:cNvPr>
          <p:cNvCxnSpPr>
            <a:cxnSpLocks/>
          </p:cNvCxnSpPr>
          <p:nvPr/>
        </p:nvCxnSpPr>
        <p:spPr>
          <a:xfrm flipH="1">
            <a:off x="3382162" y="2849355"/>
            <a:ext cx="1635155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2367296-37D8-4AF1-828F-43BF4615EFB8}"/>
              </a:ext>
            </a:extLst>
          </p:cNvPr>
          <p:cNvCxnSpPr>
            <a:cxnSpLocks/>
          </p:cNvCxnSpPr>
          <p:nvPr/>
        </p:nvCxnSpPr>
        <p:spPr>
          <a:xfrm flipH="1" flipV="1">
            <a:off x="2945934" y="1854667"/>
            <a:ext cx="2079073" cy="1048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6E8F938C-D876-4BE3-8D8E-F9976888BF2E}"/>
              </a:ext>
            </a:extLst>
          </p:cNvPr>
          <p:cNvSpPr txBox="1"/>
          <p:nvPr/>
        </p:nvSpPr>
        <p:spPr>
          <a:xfrm>
            <a:off x="4199739" y="3783435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>
                <a:latin typeface="Baskerville Old Face" panose="02020602080505020303" pitchFamily="18" charset="0"/>
              </a:rPr>
              <a:t>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7E873E8-19B2-4575-95C7-2D3685273434}"/>
              </a:ext>
            </a:extLst>
          </p:cNvPr>
          <p:cNvSpPr txBox="1"/>
          <p:nvPr/>
        </p:nvSpPr>
        <p:spPr>
          <a:xfrm>
            <a:off x="4198156" y="2762398"/>
            <a:ext cx="255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latin typeface="Baskerville Old Face" panose="02020602080505020303" pitchFamily="18" charset="0"/>
              </a:rPr>
              <a:t>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673FB3B-8910-451C-AF26-BC8C005B9809}"/>
              </a:ext>
            </a:extLst>
          </p:cNvPr>
          <p:cNvSpPr txBox="1"/>
          <p:nvPr/>
        </p:nvSpPr>
        <p:spPr>
          <a:xfrm>
            <a:off x="5000712" y="3121996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>
                <a:latin typeface="Baskerville Old Face" panose="02020602080505020303" pitchFamily="18" charset="0"/>
              </a:rPr>
              <a:t>c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66CB386-6B4F-4C7C-B793-B12BBA9DDB47}"/>
              </a:ext>
            </a:extLst>
          </p:cNvPr>
          <p:cNvSpPr txBox="1"/>
          <p:nvPr/>
        </p:nvSpPr>
        <p:spPr>
          <a:xfrm>
            <a:off x="3310825" y="3189806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>
                <a:latin typeface="Baskerville Old Face" panose="02020602080505020303" pitchFamily="18" charset="0"/>
              </a:rPr>
              <a:t>d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B4A52E1-C24A-401E-BF2B-50055BB25A09}"/>
              </a:ext>
            </a:extLst>
          </p:cNvPr>
          <p:cNvCxnSpPr>
            <a:cxnSpLocks/>
          </p:cNvCxnSpPr>
          <p:nvPr/>
        </p:nvCxnSpPr>
        <p:spPr>
          <a:xfrm flipH="1">
            <a:off x="3818390" y="2838761"/>
            <a:ext cx="1182322" cy="103695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3D389F6-782F-456A-B00C-6B64BDAC1A6C}"/>
              </a:ext>
            </a:extLst>
          </p:cNvPr>
          <p:cNvCxnSpPr>
            <a:cxnSpLocks/>
          </p:cNvCxnSpPr>
          <p:nvPr/>
        </p:nvCxnSpPr>
        <p:spPr>
          <a:xfrm>
            <a:off x="3374473" y="2849355"/>
            <a:ext cx="1642844" cy="102635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F84250F-754A-41FA-A344-4DB1D9974A32}"/>
              </a:ext>
            </a:extLst>
          </p:cNvPr>
          <p:cNvCxnSpPr>
            <a:cxnSpLocks/>
          </p:cNvCxnSpPr>
          <p:nvPr/>
        </p:nvCxnSpPr>
        <p:spPr>
          <a:xfrm flipH="1">
            <a:off x="3400536" y="1865153"/>
            <a:ext cx="1632160" cy="98630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C0A425D-806C-49F2-B8D9-F78215D9A8B5}"/>
              </a:ext>
            </a:extLst>
          </p:cNvPr>
          <p:cNvCxnSpPr>
            <a:cxnSpLocks/>
          </p:cNvCxnSpPr>
          <p:nvPr/>
        </p:nvCxnSpPr>
        <p:spPr>
          <a:xfrm>
            <a:off x="2972674" y="1862089"/>
            <a:ext cx="2028038" cy="98936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70E530F3-4DAF-44DE-A578-FF50B51AFE5C}"/>
              </a:ext>
            </a:extLst>
          </p:cNvPr>
          <p:cNvSpPr txBox="1"/>
          <p:nvPr/>
        </p:nvSpPr>
        <p:spPr>
          <a:xfrm>
            <a:off x="3590270" y="2797220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400" dirty="0">
                <a:latin typeface="Baskerville Old Face" panose="02020602080505020303" pitchFamily="18" charset="0"/>
              </a:rPr>
              <a:t>d1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79A71AD-6FE9-4E31-8D7F-C631E7CF8039}"/>
              </a:ext>
            </a:extLst>
          </p:cNvPr>
          <p:cNvSpPr txBox="1"/>
          <p:nvPr/>
        </p:nvSpPr>
        <p:spPr>
          <a:xfrm>
            <a:off x="3742670" y="3458881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400" dirty="0">
                <a:latin typeface="Baskerville Old Face" panose="02020602080505020303" pitchFamily="18" charset="0"/>
              </a:rPr>
              <a:t>d2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B7FD19DB-CF94-4E2A-A85B-4D527D6DF628}"/>
                  </a:ext>
                </a:extLst>
              </p:cNvPr>
              <p:cNvSpPr txBox="1"/>
              <p:nvPr/>
            </p:nvSpPr>
            <p:spPr>
              <a:xfrm>
                <a:off x="6828466" y="1286904"/>
                <a:ext cx="442403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𝐼𝑛𝑡𝑒𝑟𝐵𝑟𝑎𝑛𝑐h𝐿𝑖𝑛𝑒𝑎𝑟</m:t>
                      </m:r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𝑖𝑠𝑡𝑎𝑛𝑐𝑒𝐹𝑎𝑐𝑡𝑜𝑟</m:t>
                      </m:r>
                    </m:oMath>
                  </m:oMathPara>
                </a14:m>
                <a:endParaRPr lang="ro-RO" dirty="0"/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B7FD19DB-CF94-4E2A-A85B-4D527D6DF6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8466" y="1286904"/>
                <a:ext cx="4424032" cy="276999"/>
              </a:xfrm>
              <a:prstGeom prst="rect">
                <a:avLst/>
              </a:prstGeom>
              <a:blipFill>
                <a:blip r:embed="rId2"/>
                <a:stretch>
                  <a:fillRect l="-826" r="-826" b="-6522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D8C4CDF-7185-4B90-9EE1-6DB99A6D1E65}"/>
                  </a:ext>
                </a:extLst>
              </p:cNvPr>
              <p:cNvSpPr txBox="1"/>
              <p:nvPr/>
            </p:nvSpPr>
            <p:spPr>
              <a:xfrm>
                <a:off x="6828466" y="1570758"/>
                <a:ext cx="2005614" cy="3354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ro-RO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ro-RO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o-RO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ro-RO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ro-RO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ro-RO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o-RO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ro-RO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ro-RO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o-RO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ro-RO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o-RO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ro-RO" dirty="0"/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D8C4CDF-7185-4B90-9EE1-6DB99A6D1E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8466" y="1570758"/>
                <a:ext cx="2005614" cy="335413"/>
              </a:xfrm>
              <a:prstGeom prst="rect">
                <a:avLst/>
              </a:prstGeom>
              <a:blipFill>
                <a:blip r:embed="rId3"/>
                <a:stretch>
                  <a:fillRect l="-2432" r="-912" b="-29091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6C47115-68E9-4211-9940-6C28ED10AAA1}"/>
                  </a:ext>
                </a:extLst>
              </p:cNvPr>
              <p:cNvSpPr txBox="1"/>
              <p:nvPr/>
            </p:nvSpPr>
            <p:spPr>
              <a:xfrm>
                <a:off x="6784266" y="1882506"/>
                <a:ext cx="1584536" cy="3553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ro-RO" b="0" i="1" smtClean="0">
                          <a:latin typeface="Cambria Math" panose="02040503050406030204" pitchFamily="18" charset="0"/>
                        </a:rPr>
                        <m:t>1=</m:t>
                      </m:r>
                      <m:rad>
                        <m:radPr>
                          <m:degHide m:val="on"/>
                          <m:ctrlPr>
                            <a:rPr lang="ro-RO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ro-RO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ro-RO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ro-RO" dirty="0"/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6C47115-68E9-4211-9940-6C28ED10AA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4266" y="1882506"/>
                <a:ext cx="1584536" cy="355354"/>
              </a:xfrm>
              <a:prstGeom prst="rect">
                <a:avLst/>
              </a:prstGeom>
              <a:blipFill>
                <a:blip r:embed="rId4"/>
                <a:stretch>
                  <a:fillRect l="-1538" b="-3448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8549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Props1.xml><?xml version="1.0" encoding="utf-8"?>
<ds:datastoreItem xmlns:ds="http://schemas.openxmlformats.org/officeDocument/2006/customXml" ds:itemID="{CE12C2FA-3740-4055-BA8A-74A1458F4A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57C101-46E1-4CAE-AE60-1AB79022B7A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415B3C4-7FB6-414C-8C24-8862C0E6C9F3}">
  <ds:schemaRefs>
    <ds:schemaRef ds:uri="http://www.w3.org/XML/1998/namespace"/>
    <ds:schemaRef ds:uri="http://purl.org/dc/elements/1.1/"/>
    <ds:schemaRef ds:uri="http://schemas.microsoft.com/office/infopath/2007/PartnerControls"/>
    <ds:schemaRef ds:uri="http://purl.org/dc/dcmitype/"/>
    <ds:schemaRef ds:uri="16c05727-aa75-4e4a-9b5f-8a80a1165891"/>
    <ds:schemaRef ds:uri="http://schemas.microsoft.com/office/2006/documentManagement/types"/>
    <ds:schemaRef ds:uri="71af3243-3dd4-4a8d-8c0d-dd76da1f02a5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design</Template>
  <TotalTime>0</TotalTime>
  <Words>1433</Words>
  <Application>Microsoft Office PowerPoint</Application>
  <PresentationFormat>Widescreen</PresentationFormat>
  <Paragraphs>114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Baskerville Old Face</vt:lpstr>
      <vt:lpstr>Calibri</vt:lpstr>
      <vt:lpstr>Calibri Light</vt:lpstr>
      <vt:lpstr>Cambria Math</vt:lpstr>
      <vt:lpstr>Celestial</vt:lpstr>
      <vt:lpstr>Ocean exploration</vt:lpstr>
      <vt:lpstr>introducere</vt:lpstr>
      <vt:lpstr>Features</vt:lpstr>
      <vt:lpstr>Marching cubes</vt:lpstr>
      <vt:lpstr>Implementare Marching cubes</vt:lpstr>
      <vt:lpstr>Optimizări</vt:lpstr>
      <vt:lpstr>Verlet integration</vt:lpstr>
      <vt:lpstr>Implementare verlet integration</vt:lpstr>
      <vt:lpstr>PowerPoint Presentation</vt:lpstr>
      <vt:lpstr>PowerPoint Presentation</vt:lpstr>
      <vt:lpstr>PowerPoint Presentation</vt:lpstr>
      <vt:lpstr>Terrain generator</vt:lpstr>
      <vt:lpstr>PowerPoint Presentation</vt:lpstr>
      <vt:lpstr>Particle system</vt:lpstr>
      <vt:lpstr>Rendering - CAustics</vt:lpstr>
      <vt:lpstr>PowerPoint Presentation</vt:lpstr>
      <vt:lpstr>Water surface shader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2022-04-11T09:45:51Z</dcterms:created>
  <dcterms:modified xsi:type="dcterms:W3CDTF">2022-05-15T22:16:45Z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